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D9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0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munkalap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hu-H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Munka1!$B$1</c:f>
              <c:strCache>
                <c:ptCount val="1"/>
                <c:pt idx="0">
                  <c:v>Értékesítés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0.14460784313725494"/>
                  <c:y val="-6.712877740134180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4.6568627450980393E-2"/>
                  <c:y val="-6.1291492409920836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17156862745098031"/>
                  <c:y val="-4.0860994939947208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0.25735294117647051"/>
                  <c:y val="-3.502370994852617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prstClr val="white"/>
              </a:solidFill>
              <a:ln>
                <a:solidFill>
                  <a:prstClr val="black">
                    <a:lumMod val="25000"/>
                    <a:lumOff val="75000"/>
                  </a:prst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rgbClr val="002060"/>
                    </a:solidFill>
                    <a:latin typeface="Allegro BT" panose="040409040D0702020402" pitchFamily="82" charset="0"/>
                    <a:ea typeface="+mn-ea"/>
                    <a:cs typeface="+mn-cs"/>
                  </a:defRPr>
                </a:pPr>
                <a:endParaRPr lang="hu-H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</c:ext>
            </c:extLst>
          </c:dLbls>
          <c:cat>
            <c:strRef>
              <c:f>Munka1!$A$2:$A$7</c:f>
              <c:strCache>
                <c:ptCount val="5"/>
                <c:pt idx="0">
                  <c:v>Tweet</c:v>
                </c:pt>
                <c:pt idx="1">
                  <c:v>Instagram</c:v>
                </c:pt>
                <c:pt idx="2">
                  <c:v>Skype</c:v>
                </c:pt>
                <c:pt idx="3">
                  <c:v>Google</c:v>
                </c:pt>
                <c:pt idx="4">
                  <c:v>Youtube</c:v>
                </c:pt>
              </c:strCache>
            </c:strRef>
          </c:cat>
          <c:val>
            <c:numRef>
              <c:f>Munka1!$B$2:$B$7</c:f>
              <c:numCache>
                <c:formatCode>General</c:formatCode>
                <c:ptCount val="6"/>
                <c:pt idx="0">
                  <c:v>7480</c:v>
                </c:pt>
                <c:pt idx="1">
                  <c:v>762</c:v>
                </c:pt>
                <c:pt idx="2">
                  <c:v>2424</c:v>
                </c:pt>
                <c:pt idx="3">
                  <c:v>58289</c:v>
                </c:pt>
                <c:pt idx="4">
                  <c:v>67819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egendEntry>
        <c:idx val="5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rgbClr val="002060"/>
              </a:solidFill>
              <a:latin typeface="Allegro BT" panose="040409040D0702020402" pitchFamily="82" charset="0"/>
              <a:ea typeface="+mn-ea"/>
              <a:cs typeface="+mn-cs"/>
            </a:defRPr>
          </a:pPr>
          <a:endParaRPr lang="hu-H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hu-H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5537E-8447-420B-B2CA-57C00F0D166F}" type="datetimeFigureOut">
              <a:rPr lang="hu-HU" smtClean="0"/>
              <a:t>2017.01.19.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DCEF-960C-4CA0-BB7B-2477CA07A4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571259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5537E-8447-420B-B2CA-57C00F0D166F}" type="datetimeFigureOut">
              <a:rPr lang="hu-HU" smtClean="0"/>
              <a:t>2017.01.19.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DCEF-960C-4CA0-BB7B-2477CA07A4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978707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5537E-8447-420B-B2CA-57C00F0D166F}" type="datetimeFigureOut">
              <a:rPr lang="hu-HU" smtClean="0"/>
              <a:t>2017.01.19.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DCEF-960C-4CA0-BB7B-2477CA07A4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957667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5537E-8447-420B-B2CA-57C00F0D166F}" type="datetimeFigureOut">
              <a:rPr lang="hu-HU" smtClean="0"/>
              <a:t>2017.01.19.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DCEF-960C-4CA0-BB7B-2477CA07A4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803918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5537E-8447-420B-B2CA-57C00F0D166F}" type="datetimeFigureOut">
              <a:rPr lang="hu-HU" smtClean="0"/>
              <a:t>2017.01.19.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DCEF-960C-4CA0-BB7B-2477CA07A4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419005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5537E-8447-420B-B2CA-57C00F0D166F}" type="datetimeFigureOut">
              <a:rPr lang="hu-HU" smtClean="0"/>
              <a:t>2017.01.19.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DCEF-960C-4CA0-BB7B-2477CA07A4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380316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5537E-8447-420B-B2CA-57C00F0D166F}" type="datetimeFigureOut">
              <a:rPr lang="hu-HU" smtClean="0"/>
              <a:t>2017.01.19.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DCEF-960C-4CA0-BB7B-2477CA07A4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529803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5537E-8447-420B-B2CA-57C00F0D166F}" type="datetimeFigureOut">
              <a:rPr lang="hu-HU" smtClean="0"/>
              <a:t>2017.01.19.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DCEF-960C-4CA0-BB7B-2477CA07A4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048819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5537E-8447-420B-B2CA-57C00F0D166F}" type="datetimeFigureOut">
              <a:rPr lang="hu-HU" smtClean="0"/>
              <a:t>2017.01.19.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DCEF-960C-4CA0-BB7B-2477CA07A4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401612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5537E-8447-420B-B2CA-57C00F0D166F}" type="datetimeFigureOut">
              <a:rPr lang="hu-HU" smtClean="0"/>
              <a:t>2017.01.19.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DCEF-960C-4CA0-BB7B-2477CA07A4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339217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rush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95537E-8447-420B-B2CA-57C00F0D166F}" type="datetimeFigureOut">
              <a:rPr lang="hu-HU" smtClean="0"/>
              <a:t>2017.01.19.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CDCEF-960C-4CA0-BB7B-2477CA07A4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866985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rush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4000">
              <a:schemeClr val="accent5">
                <a:lumMod val="40000"/>
                <a:lumOff val="60000"/>
              </a:schemeClr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5537E-8447-420B-B2CA-57C00F0D166F}" type="datetimeFigureOut">
              <a:rPr lang="hu-HU" smtClean="0"/>
              <a:t>2017.01.19.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CDCEF-960C-4CA0-BB7B-2477CA07A4D5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16921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rush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5" Type="http://schemas.openxmlformats.org/officeDocument/2006/relationships/image" Target="../media/image6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4000">
              <a:srgbClr val="CDD9EF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>
                <a:solidFill>
                  <a:srgbClr val="002060"/>
                </a:solidFill>
                <a:latin typeface="Allegro BT" panose="040409040D0702020402" pitchFamily="82" charset="0"/>
              </a:rPr>
              <a:t>Internet statisztika</a:t>
            </a:r>
            <a:endParaRPr lang="hu-HU" dirty="0">
              <a:solidFill>
                <a:srgbClr val="002060"/>
              </a:solidFill>
              <a:latin typeface="Allegro BT" panose="040409040D0702020402" pitchFamily="82" charset="0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smtClean="0">
                <a:solidFill>
                  <a:srgbClr val="002060"/>
                </a:solidFill>
                <a:latin typeface="Allegro BT" panose="040409040D0702020402" pitchFamily="82" charset="0"/>
              </a:rPr>
              <a:t>2017. január</a:t>
            </a:r>
            <a:endParaRPr lang="hu-HU" dirty="0">
              <a:solidFill>
                <a:srgbClr val="002060"/>
              </a:solidFill>
              <a:latin typeface="Allegro BT" panose="040409040D0702020402" pitchFamily="82" charset="0"/>
            </a:endParaRPr>
          </a:p>
        </p:txBody>
      </p:sp>
      <p:grpSp>
        <p:nvGrpSpPr>
          <p:cNvPr id="11" name="Csoportba foglalás 10"/>
          <p:cNvGrpSpPr/>
          <p:nvPr/>
        </p:nvGrpSpPr>
        <p:grpSpPr>
          <a:xfrm>
            <a:off x="173512" y="5418000"/>
            <a:ext cx="11934488" cy="1440000"/>
            <a:chOff x="173512" y="4743412"/>
            <a:chExt cx="11934488" cy="1440000"/>
          </a:xfrm>
        </p:grpSpPr>
        <p:grpSp>
          <p:nvGrpSpPr>
            <p:cNvPr id="10" name="Csoportba foglalás 9"/>
            <p:cNvGrpSpPr/>
            <p:nvPr/>
          </p:nvGrpSpPr>
          <p:grpSpPr>
            <a:xfrm>
              <a:off x="173512" y="4743412"/>
              <a:ext cx="9835592" cy="1440000"/>
              <a:chOff x="173512" y="4743412"/>
              <a:chExt cx="9835592" cy="1440000"/>
            </a:xfrm>
          </p:grpSpPr>
          <p:pic>
            <p:nvPicPr>
              <p:cNvPr id="4" name="Kép 3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69104" y="4743412"/>
                <a:ext cx="1440000" cy="1440000"/>
              </a:xfrm>
              <a:prstGeom prst="rect">
                <a:avLst/>
              </a:prstGeom>
            </p:spPr>
          </p:pic>
          <p:pic>
            <p:nvPicPr>
              <p:cNvPr id="5" name="Kép 4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70206" y="4743412"/>
                <a:ext cx="1440000" cy="1440000"/>
              </a:xfrm>
              <a:prstGeom prst="rect">
                <a:avLst/>
              </a:prstGeom>
            </p:spPr>
          </p:pic>
          <p:pic>
            <p:nvPicPr>
              <p:cNvPr id="6" name="Kép 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71308" y="4743412"/>
                <a:ext cx="1440000" cy="1440000"/>
              </a:xfrm>
              <a:prstGeom prst="rect">
                <a:avLst/>
              </a:prstGeom>
            </p:spPr>
          </p:pic>
          <p:pic>
            <p:nvPicPr>
              <p:cNvPr id="7" name="Kép 6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72410" y="4743412"/>
                <a:ext cx="1440000" cy="1440000"/>
              </a:xfrm>
              <a:prstGeom prst="rect">
                <a:avLst/>
              </a:prstGeom>
            </p:spPr>
          </p:pic>
          <p:pic>
            <p:nvPicPr>
              <p:cNvPr id="8" name="Kép 7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3512" y="4743412"/>
                <a:ext cx="1440000" cy="1440000"/>
              </a:xfrm>
              <a:prstGeom prst="rect">
                <a:avLst/>
              </a:prstGeom>
            </p:spPr>
          </p:pic>
        </p:grpSp>
        <p:pic>
          <p:nvPicPr>
            <p:cNvPr id="9" name="Kép 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68000" y="4743412"/>
              <a:ext cx="1440000" cy="1440000"/>
            </a:xfrm>
            <a:prstGeom prst="rect">
              <a:avLst/>
            </a:prstGeom>
          </p:spPr>
        </p:pic>
      </p:grpSp>
      <p:grpSp>
        <p:nvGrpSpPr>
          <p:cNvPr id="21" name="Csoportba foglalás 20"/>
          <p:cNvGrpSpPr/>
          <p:nvPr/>
        </p:nvGrpSpPr>
        <p:grpSpPr>
          <a:xfrm>
            <a:off x="0" y="0"/>
            <a:ext cx="11934488" cy="1440000"/>
            <a:chOff x="0" y="0"/>
            <a:chExt cx="11934488" cy="1440000"/>
          </a:xfrm>
        </p:grpSpPr>
        <p:grpSp>
          <p:nvGrpSpPr>
            <p:cNvPr id="13" name="Csoportba foglalás 12"/>
            <p:cNvGrpSpPr/>
            <p:nvPr/>
          </p:nvGrpSpPr>
          <p:grpSpPr>
            <a:xfrm>
              <a:off x="0" y="0"/>
              <a:ext cx="9835592" cy="1440000"/>
              <a:chOff x="173512" y="4743412"/>
              <a:chExt cx="9835592" cy="1440000"/>
            </a:xfrm>
          </p:grpSpPr>
          <p:pic>
            <p:nvPicPr>
              <p:cNvPr id="15" name="Kép 14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69104" y="4743412"/>
                <a:ext cx="1440000" cy="1440000"/>
              </a:xfrm>
              <a:prstGeom prst="rect">
                <a:avLst/>
              </a:prstGeom>
            </p:spPr>
          </p:pic>
          <p:pic>
            <p:nvPicPr>
              <p:cNvPr id="16" name="Kép 15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70206" y="4743412"/>
                <a:ext cx="1440000" cy="1440000"/>
              </a:xfrm>
              <a:prstGeom prst="rect">
                <a:avLst/>
              </a:prstGeom>
            </p:spPr>
          </p:pic>
          <p:pic>
            <p:nvPicPr>
              <p:cNvPr id="17" name="Kép 1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71308" y="4743412"/>
                <a:ext cx="1440000" cy="1440000"/>
              </a:xfrm>
              <a:prstGeom prst="rect">
                <a:avLst/>
              </a:prstGeom>
            </p:spPr>
          </p:pic>
          <p:pic>
            <p:nvPicPr>
              <p:cNvPr id="18" name="Kép 17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72410" y="4743412"/>
                <a:ext cx="1440000" cy="1440000"/>
              </a:xfrm>
              <a:prstGeom prst="rect">
                <a:avLst/>
              </a:prstGeom>
            </p:spPr>
          </p:pic>
          <p:pic>
            <p:nvPicPr>
              <p:cNvPr id="19" name="Kép 18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3512" y="4743412"/>
                <a:ext cx="1440000" cy="1440000"/>
              </a:xfrm>
              <a:prstGeom prst="rect">
                <a:avLst/>
              </a:prstGeom>
            </p:spPr>
          </p:pic>
        </p:grpSp>
        <p:pic>
          <p:nvPicPr>
            <p:cNvPr id="14" name="Kép 13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94488" y="0"/>
              <a:ext cx="1440000" cy="144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551136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40000"/>
                <a:lumOff val="60000"/>
              </a:schemeClr>
            </a:gs>
            <a:gs pos="54000">
              <a:schemeClr val="bg1"/>
            </a:gs>
            <a:gs pos="100000">
              <a:schemeClr val="accent5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solidFill>
                  <a:srgbClr val="002060"/>
                </a:solidFill>
                <a:latin typeface="Allegro BT" panose="040409040D0702020402" pitchFamily="82" charset="0"/>
              </a:rPr>
              <a:t>1 másodperc alatt átlagosan az internetre:</a:t>
            </a:r>
            <a:endParaRPr lang="hu-HU" dirty="0">
              <a:solidFill>
                <a:srgbClr val="002060"/>
              </a:solidFill>
              <a:latin typeface="Allegro BT" panose="040409040D0702020402" pitchFamily="82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60000"/>
              </a:lnSpc>
              <a:buBlip>
                <a:blip r:embed="rId2"/>
              </a:buBlip>
            </a:pPr>
            <a:r>
              <a:rPr lang="hu-HU" dirty="0" smtClean="0">
                <a:solidFill>
                  <a:srgbClr val="002060"/>
                </a:solidFill>
                <a:latin typeface="Allegro BT" panose="040409040D0702020402" pitchFamily="82" charset="0"/>
              </a:rPr>
              <a:t>7 480 db </a:t>
            </a:r>
            <a:r>
              <a:rPr lang="hu-HU" dirty="0" err="1" smtClean="0">
                <a:solidFill>
                  <a:srgbClr val="002060"/>
                </a:solidFill>
                <a:latin typeface="Allegro BT" panose="040409040D0702020402" pitchFamily="82" charset="0"/>
              </a:rPr>
              <a:t>Tweet</a:t>
            </a:r>
            <a:r>
              <a:rPr lang="hu-HU" dirty="0" smtClean="0">
                <a:solidFill>
                  <a:srgbClr val="002060"/>
                </a:solidFill>
                <a:latin typeface="Allegro BT" panose="040409040D0702020402" pitchFamily="82" charset="0"/>
              </a:rPr>
              <a:t> üzenet</a:t>
            </a:r>
          </a:p>
          <a:p>
            <a:pPr>
              <a:lnSpc>
                <a:spcPct val="160000"/>
              </a:lnSpc>
              <a:buBlip>
                <a:blip r:embed="rId3"/>
              </a:buBlip>
            </a:pPr>
            <a:r>
              <a:rPr lang="hu-HU" dirty="0" smtClean="0">
                <a:solidFill>
                  <a:srgbClr val="002060"/>
                </a:solidFill>
                <a:latin typeface="Allegro BT" panose="040409040D0702020402" pitchFamily="82" charset="0"/>
              </a:rPr>
              <a:t>762 db </a:t>
            </a:r>
            <a:r>
              <a:rPr lang="hu-HU" dirty="0" err="1" smtClean="0">
                <a:solidFill>
                  <a:srgbClr val="002060"/>
                </a:solidFill>
                <a:latin typeface="Allegro BT" panose="040409040D0702020402" pitchFamily="82" charset="0"/>
              </a:rPr>
              <a:t>Instagram</a:t>
            </a:r>
            <a:r>
              <a:rPr lang="hu-HU" dirty="0" smtClean="0">
                <a:solidFill>
                  <a:srgbClr val="002060"/>
                </a:solidFill>
                <a:latin typeface="Allegro BT" panose="040409040D0702020402" pitchFamily="82" charset="0"/>
              </a:rPr>
              <a:t> kép kerül fel</a:t>
            </a:r>
          </a:p>
          <a:p>
            <a:pPr>
              <a:lnSpc>
                <a:spcPct val="160000"/>
              </a:lnSpc>
              <a:buBlip>
                <a:blip r:embed="rId4"/>
              </a:buBlip>
            </a:pPr>
            <a:r>
              <a:rPr lang="hu-HU" dirty="0" smtClean="0">
                <a:solidFill>
                  <a:srgbClr val="002060"/>
                </a:solidFill>
                <a:latin typeface="Allegro BT" panose="040409040D0702020402" pitchFamily="82" charset="0"/>
              </a:rPr>
              <a:t>2 424 </a:t>
            </a:r>
            <a:r>
              <a:rPr lang="hu-HU" dirty="0" err="1" smtClean="0">
                <a:solidFill>
                  <a:srgbClr val="002060"/>
                </a:solidFill>
                <a:latin typeface="Allegro BT" panose="040409040D0702020402" pitchFamily="82" charset="0"/>
              </a:rPr>
              <a:t>Skype</a:t>
            </a:r>
            <a:r>
              <a:rPr lang="hu-HU" dirty="0" smtClean="0">
                <a:solidFill>
                  <a:srgbClr val="002060"/>
                </a:solidFill>
                <a:latin typeface="Allegro BT" panose="040409040D0702020402" pitchFamily="82" charset="0"/>
              </a:rPr>
              <a:t> hívás</a:t>
            </a:r>
          </a:p>
          <a:p>
            <a:pPr>
              <a:lnSpc>
                <a:spcPct val="160000"/>
              </a:lnSpc>
              <a:buBlip>
                <a:blip r:embed="rId5"/>
              </a:buBlip>
            </a:pPr>
            <a:r>
              <a:rPr lang="hu-HU" dirty="0" smtClean="0">
                <a:solidFill>
                  <a:srgbClr val="002060"/>
                </a:solidFill>
                <a:latin typeface="Allegro BT" panose="040409040D0702020402" pitchFamily="82" charset="0"/>
              </a:rPr>
              <a:t>58 289 db </a:t>
            </a:r>
            <a:r>
              <a:rPr lang="hu-HU" dirty="0" err="1" smtClean="0">
                <a:solidFill>
                  <a:srgbClr val="002060"/>
                </a:solidFill>
                <a:latin typeface="Allegro BT" panose="040409040D0702020402" pitchFamily="82" charset="0"/>
              </a:rPr>
              <a:t>Google</a:t>
            </a:r>
            <a:r>
              <a:rPr lang="hu-HU" dirty="0" smtClean="0">
                <a:solidFill>
                  <a:srgbClr val="002060"/>
                </a:solidFill>
                <a:latin typeface="Allegro BT" panose="040409040D0702020402" pitchFamily="82" charset="0"/>
              </a:rPr>
              <a:t> keresés</a:t>
            </a:r>
          </a:p>
          <a:p>
            <a:pPr>
              <a:lnSpc>
                <a:spcPct val="160000"/>
              </a:lnSpc>
              <a:buBlip>
                <a:blip r:embed="rId6"/>
              </a:buBlip>
            </a:pPr>
            <a:r>
              <a:rPr lang="hu-HU" dirty="0" smtClean="0">
                <a:solidFill>
                  <a:srgbClr val="002060"/>
                </a:solidFill>
                <a:latin typeface="Allegro BT" panose="040409040D0702020402" pitchFamily="82" charset="0"/>
              </a:rPr>
              <a:t>67 819 db </a:t>
            </a:r>
            <a:r>
              <a:rPr lang="hu-HU" dirty="0" err="1" smtClean="0">
                <a:solidFill>
                  <a:srgbClr val="002060"/>
                </a:solidFill>
                <a:latin typeface="Allegro BT" panose="040409040D0702020402" pitchFamily="82" charset="0"/>
              </a:rPr>
              <a:t>Youtube</a:t>
            </a:r>
            <a:r>
              <a:rPr lang="hu-HU" dirty="0" smtClean="0">
                <a:solidFill>
                  <a:srgbClr val="002060"/>
                </a:solidFill>
                <a:latin typeface="Allegro BT" panose="040409040D0702020402" pitchFamily="82" charset="0"/>
              </a:rPr>
              <a:t> videóra való kattintás történik</a:t>
            </a:r>
          </a:p>
          <a:p>
            <a:pPr>
              <a:lnSpc>
                <a:spcPct val="160000"/>
              </a:lnSpc>
              <a:buBlip>
                <a:blip r:embed="rId7"/>
              </a:buBlip>
            </a:pPr>
            <a:r>
              <a:rPr lang="hu-HU" dirty="0" smtClean="0">
                <a:solidFill>
                  <a:srgbClr val="002060"/>
                </a:solidFill>
                <a:latin typeface="Allegro BT" panose="040409040D0702020402" pitchFamily="82" charset="0"/>
              </a:rPr>
              <a:t>2 556 830 db e-mail üzenetet (~67% spam) küldünk</a:t>
            </a:r>
            <a:endParaRPr lang="hu-HU" dirty="0"/>
          </a:p>
        </p:txBody>
      </p:sp>
      <p:pic>
        <p:nvPicPr>
          <p:cNvPr id="14" name="Kép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109" y="2280443"/>
            <a:ext cx="2143125" cy="2143125"/>
          </a:xfrm>
          <a:prstGeom prst="rect">
            <a:avLst/>
          </a:prstGeom>
        </p:spPr>
      </p:pic>
      <p:pic>
        <p:nvPicPr>
          <p:cNvPr id="15" name="Kép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38" y="2340768"/>
            <a:ext cx="2143125" cy="2143125"/>
          </a:xfrm>
          <a:prstGeom prst="rect">
            <a:avLst/>
          </a:prstGeom>
        </p:spPr>
      </p:pic>
      <p:pic>
        <p:nvPicPr>
          <p:cNvPr id="16" name="Kép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109" y="2340768"/>
            <a:ext cx="2143125" cy="2143125"/>
          </a:xfrm>
          <a:prstGeom prst="rect">
            <a:avLst/>
          </a:prstGeom>
        </p:spPr>
      </p:pic>
      <p:pic>
        <p:nvPicPr>
          <p:cNvPr id="17" name="Kép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110" y="2326481"/>
            <a:ext cx="2143125" cy="2143125"/>
          </a:xfrm>
          <a:prstGeom prst="rect">
            <a:avLst/>
          </a:prstGeom>
        </p:spPr>
      </p:pic>
      <p:pic>
        <p:nvPicPr>
          <p:cNvPr id="18" name="Kép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110" y="2355056"/>
            <a:ext cx="2143125" cy="2143125"/>
          </a:xfrm>
          <a:prstGeom prst="rect">
            <a:avLst/>
          </a:prstGeom>
        </p:spPr>
      </p:pic>
      <p:pic>
        <p:nvPicPr>
          <p:cNvPr id="19" name="Kép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8623" y="2326481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641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4000">
              <a:srgbClr val="CDD9EF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u-HU" dirty="0" smtClean="0">
                <a:solidFill>
                  <a:srgbClr val="002060"/>
                </a:solidFill>
                <a:latin typeface="Allegro BT" panose="040409040D0702020402" pitchFamily="82" charset="0"/>
              </a:rPr>
              <a:t>Összehasonlítás</a:t>
            </a:r>
            <a:endParaRPr lang="hu-HU" dirty="0">
              <a:solidFill>
                <a:srgbClr val="002060"/>
              </a:solidFill>
              <a:latin typeface="Allegro BT" panose="040409040D0702020402" pitchFamily="82" charset="0"/>
            </a:endParaRPr>
          </a:p>
        </p:txBody>
      </p:sp>
      <p:graphicFrame>
        <p:nvGraphicFramePr>
          <p:cNvPr id="35" name="Tartalom helye 3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45598968"/>
              </p:ext>
            </p:extLst>
          </p:nvPr>
        </p:nvGraphicFramePr>
        <p:xfrm>
          <a:off x="6786563" y="1690687"/>
          <a:ext cx="4343400" cy="42712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/>
                <a:gridCol w="2171700"/>
              </a:tblGrid>
              <a:tr h="711879"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solidFill>
                            <a:srgbClr val="002060"/>
                          </a:solidFill>
                          <a:latin typeface="Allegro BT" panose="040409040D0702020402" pitchFamily="82" charset="0"/>
                        </a:rPr>
                        <a:t>Név</a:t>
                      </a:r>
                      <a:endParaRPr lang="hu-HU" dirty="0">
                        <a:solidFill>
                          <a:srgbClr val="002060"/>
                        </a:solidFill>
                        <a:latin typeface="Allegro BT" panose="040409040D0702020402" pitchFamily="8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solidFill>
                            <a:srgbClr val="002060"/>
                          </a:solidFill>
                          <a:latin typeface="Allegro BT" panose="040409040D0702020402" pitchFamily="82" charset="0"/>
                        </a:rPr>
                        <a:t>Db</a:t>
                      </a:r>
                      <a:endParaRPr lang="hu-HU" dirty="0">
                        <a:solidFill>
                          <a:srgbClr val="002060"/>
                        </a:solidFill>
                        <a:latin typeface="Allegro BT" panose="040409040D0702020402" pitchFamily="82" charset="0"/>
                      </a:endParaRPr>
                    </a:p>
                  </a:txBody>
                  <a:tcPr anchor="ctr"/>
                </a:tc>
              </a:tr>
              <a:tr h="711879">
                <a:tc>
                  <a:txBody>
                    <a:bodyPr/>
                    <a:lstStyle/>
                    <a:p>
                      <a:pPr algn="ctr"/>
                      <a:r>
                        <a:rPr lang="hu-HU" dirty="0" err="1" smtClean="0">
                          <a:solidFill>
                            <a:srgbClr val="002060"/>
                          </a:solidFill>
                          <a:latin typeface="Allegro BT" panose="040409040D0702020402" pitchFamily="82" charset="0"/>
                        </a:rPr>
                        <a:t>Tweet</a:t>
                      </a:r>
                      <a:endParaRPr lang="hu-HU" dirty="0">
                        <a:solidFill>
                          <a:srgbClr val="002060"/>
                        </a:solidFill>
                        <a:latin typeface="Allegro BT" panose="040409040D0702020402" pitchFamily="8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solidFill>
                            <a:srgbClr val="002060"/>
                          </a:solidFill>
                          <a:latin typeface="Allegro BT" panose="040409040D0702020402" pitchFamily="82" charset="0"/>
                        </a:rPr>
                        <a:t>7 480</a:t>
                      </a:r>
                      <a:endParaRPr lang="hu-HU" dirty="0">
                        <a:solidFill>
                          <a:srgbClr val="002060"/>
                        </a:solidFill>
                        <a:latin typeface="Allegro BT" panose="040409040D0702020402" pitchFamily="82" charset="0"/>
                      </a:endParaRPr>
                    </a:p>
                  </a:txBody>
                  <a:tcPr anchor="ctr"/>
                </a:tc>
              </a:tr>
              <a:tr h="711879">
                <a:tc>
                  <a:txBody>
                    <a:bodyPr/>
                    <a:lstStyle/>
                    <a:p>
                      <a:pPr algn="ctr"/>
                      <a:r>
                        <a:rPr lang="hu-HU" dirty="0" err="1" smtClean="0">
                          <a:solidFill>
                            <a:srgbClr val="002060"/>
                          </a:solidFill>
                          <a:latin typeface="Allegro BT" panose="040409040D0702020402" pitchFamily="82" charset="0"/>
                        </a:rPr>
                        <a:t>Instagram</a:t>
                      </a:r>
                      <a:endParaRPr lang="hu-HU" dirty="0">
                        <a:solidFill>
                          <a:srgbClr val="002060"/>
                        </a:solidFill>
                        <a:latin typeface="Allegro BT" panose="040409040D0702020402" pitchFamily="8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solidFill>
                            <a:srgbClr val="002060"/>
                          </a:solidFill>
                          <a:latin typeface="Allegro BT" panose="040409040D0702020402" pitchFamily="82" charset="0"/>
                        </a:rPr>
                        <a:t>762</a:t>
                      </a:r>
                      <a:endParaRPr lang="hu-HU" dirty="0">
                        <a:solidFill>
                          <a:srgbClr val="002060"/>
                        </a:solidFill>
                        <a:latin typeface="Allegro BT" panose="040409040D0702020402" pitchFamily="82" charset="0"/>
                      </a:endParaRPr>
                    </a:p>
                  </a:txBody>
                  <a:tcPr anchor="ctr"/>
                </a:tc>
              </a:tr>
              <a:tr h="711879">
                <a:tc>
                  <a:txBody>
                    <a:bodyPr/>
                    <a:lstStyle/>
                    <a:p>
                      <a:pPr algn="ctr"/>
                      <a:r>
                        <a:rPr lang="hu-HU" dirty="0" err="1" smtClean="0">
                          <a:solidFill>
                            <a:srgbClr val="002060"/>
                          </a:solidFill>
                          <a:latin typeface="Allegro BT" panose="040409040D0702020402" pitchFamily="82" charset="0"/>
                        </a:rPr>
                        <a:t>Skype</a:t>
                      </a:r>
                      <a:endParaRPr lang="hu-HU" dirty="0">
                        <a:solidFill>
                          <a:srgbClr val="002060"/>
                        </a:solidFill>
                        <a:latin typeface="Allegro BT" panose="040409040D0702020402" pitchFamily="8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solidFill>
                            <a:srgbClr val="002060"/>
                          </a:solidFill>
                          <a:latin typeface="Allegro BT" panose="040409040D0702020402" pitchFamily="82" charset="0"/>
                        </a:rPr>
                        <a:t>2 424</a:t>
                      </a:r>
                      <a:endParaRPr lang="hu-HU" dirty="0">
                        <a:solidFill>
                          <a:srgbClr val="002060"/>
                        </a:solidFill>
                        <a:latin typeface="Allegro BT" panose="040409040D0702020402" pitchFamily="82" charset="0"/>
                      </a:endParaRPr>
                    </a:p>
                  </a:txBody>
                  <a:tcPr anchor="ctr"/>
                </a:tc>
              </a:tr>
              <a:tr h="711879">
                <a:tc>
                  <a:txBody>
                    <a:bodyPr/>
                    <a:lstStyle/>
                    <a:p>
                      <a:pPr algn="ctr"/>
                      <a:r>
                        <a:rPr lang="hu-HU" dirty="0" err="1" smtClean="0">
                          <a:solidFill>
                            <a:srgbClr val="002060"/>
                          </a:solidFill>
                          <a:latin typeface="Allegro BT" panose="040409040D0702020402" pitchFamily="82" charset="0"/>
                        </a:rPr>
                        <a:t>Google</a:t>
                      </a:r>
                      <a:endParaRPr lang="hu-HU" dirty="0">
                        <a:solidFill>
                          <a:srgbClr val="002060"/>
                        </a:solidFill>
                        <a:latin typeface="Allegro BT" panose="040409040D0702020402" pitchFamily="8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solidFill>
                            <a:srgbClr val="002060"/>
                          </a:solidFill>
                          <a:latin typeface="Allegro BT" panose="040409040D0702020402" pitchFamily="82" charset="0"/>
                        </a:rPr>
                        <a:t>58 289</a:t>
                      </a:r>
                      <a:endParaRPr lang="hu-HU" dirty="0">
                        <a:solidFill>
                          <a:srgbClr val="002060"/>
                        </a:solidFill>
                        <a:latin typeface="Allegro BT" panose="040409040D0702020402" pitchFamily="82" charset="0"/>
                      </a:endParaRPr>
                    </a:p>
                  </a:txBody>
                  <a:tcPr anchor="ctr"/>
                </a:tc>
              </a:tr>
              <a:tr h="711879">
                <a:tc>
                  <a:txBody>
                    <a:bodyPr/>
                    <a:lstStyle/>
                    <a:p>
                      <a:pPr algn="ctr"/>
                      <a:r>
                        <a:rPr lang="hu-HU" dirty="0" err="1" smtClean="0">
                          <a:solidFill>
                            <a:srgbClr val="002060"/>
                          </a:solidFill>
                          <a:latin typeface="Allegro BT" panose="040409040D0702020402" pitchFamily="82" charset="0"/>
                        </a:rPr>
                        <a:t>Youtube</a:t>
                      </a:r>
                      <a:endParaRPr lang="hu-HU" dirty="0">
                        <a:solidFill>
                          <a:srgbClr val="002060"/>
                        </a:solidFill>
                        <a:latin typeface="Allegro BT" panose="040409040D0702020402" pitchFamily="8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dirty="0" smtClean="0">
                          <a:solidFill>
                            <a:srgbClr val="002060"/>
                          </a:solidFill>
                          <a:latin typeface="Allegro BT" panose="040409040D0702020402" pitchFamily="82" charset="0"/>
                        </a:rPr>
                        <a:t>67 819</a:t>
                      </a:r>
                      <a:endParaRPr lang="hu-HU" dirty="0">
                        <a:solidFill>
                          <a:srgbClr val="002060"/>
                        </a:solidFill>
                        <a:latin typeface="Allegro BT" panose="040409040D0702020402" pitchFamily="82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34" name="Tartalom helye 3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31810695"/>
              </p:ext>
            </p:extLst>
          </p:nvPr>
        </p:nvGraphicFramePr>
        <p:xfrm>
          <a:off x="838200" y="1825625"/>
          <a:ext cx="5181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430147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73</Words>
  <Application>Microsoft Office PowerPoint</Application>
  <PresentationFormat>Szélesvásznú</PresentationFormat>
  <Paragraphs>26</Paragraphs>
  <Slides>3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</vt:i4>
      </vt:variant>
    </vt:vector>
  </HeadingPairs>
  <TitlesOfParts>
    <vt:vector size="8" baseType="lpstr">
      <vt:lpstr>Allegro BT</vt:lpstr>
      <vt:lpstr>Arial</vt:lpstr>
      <vt:lpstr>Calibri</vt:lpstr>
      <vt:lpstr>Calibri Light</vt:lpstr>
      <vt:lpstr>Office-téma</vt:lpstr>
      <vt:lpstr>Internet statisztika</vt:lpstr>
      <vt:lpstr>1 másodperc alatt átlagosan az internetre:</vt:lpstr>
      <vt:lpstr>Összehasonlítás</vt:lpstr>
    </vt:vector>
  </TitlesOfParts>
  <Company>Fazekas Mihály Gimnázium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 statisztika 2016</dc:title>
  <dc:creator>Teszt Profil</dc:creator>
  <cp:lastModifiedBy>László Nikolett Viktória
</cp:lastModifiedBy>
  <cp:revision>28</cp:revision>
  <dcterms:created xsi:type="dcterms:W3CDTF">2017-01-17T07:33:48Z</dcterms:created>
  <dcterms:modified xsi:type="dcterms:W3CDTF">2017-01-19T11:42:22Z</dcterms:modified>
</cp:coreProperties>
</file>