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675" r:id="rId2"/>
  </p:sldMasterIdLst>
  <p:notesMasterIdLst>
    <p:notesMasterId r:id="rId37"/>
  </p:notesMasterIdLst>
  <p:handoutMasterIdLst>
    <p:handoutMasterId r:id="rId38"/>
  </p:handoutMasterIdLst>
  <p:sldIdLst>
    <p:sldId id="655" r:id="rId3"/>
    <p:sldId id="723" r:id="rId4"/>
    <p:sldId id="686" r:id="rId5"/>
    <p:sldId id="685" r:id="rId6"/>
    <p:sldId id="687" r:id="rId7"/>
    <p:sldId id="720" r:id="rId8"/>
    <p:sldId id="688" r:id="rId9"/>
    <p:sldId id="689" r:id="rId10"/>
    <p:sldId id="722" r:id="rId11"/>
    <p:sldId id="690" r:id="rId12"/>
    <p:sldId id="691" r:id="rId13"/>
    <p:sldId id="693" r:id="rId14"/>
    <p:sldId id="695" r:id="rId15"/>
    <p:sldId id="724" r:id="rId16"/>
    <p:sldId id="719" r:id="rId17"/>
    <p:sldId id="700" r:id="rId18"/>
    <p:sldId id="701" r:id="rId19"/>
    <p:sldId id="721" r:id="rId20"/>
    <p:sldId id="705" r:id="rId21"/>
    <p:sldId id="706" r:id="rId22"/>
    <p:sldId id="707" r:id="rId23"/>
    <p:sldId id="708" r:id="rId24"/>
    <p:sldId id="709" r:id="rId25"/>
    <p:sldId id="710" r:id="rId26"/>
    <p:sldId id="712" r:id="rId27"/>
    <p:sldId id="713" r:id="rId28"/>
    <p:sldId id="714" r:id="rId29"/>
    <p:sldId id="682" r:id="rId30"/>
    <p:sldId id="716" r:id="rId31"/>
    <p:sldId id="657" r:id="rId32"/>
    <p:sldId id="656" r:id="rId33"/>
    <p:sldId id="666" r:id="rId34"/>
    <p:sldId id="684" r:id="rId35"/>
    <p:sldId id="699" r:id="rId36"/>
  </p:sldIdLst>
  <p:sldSz cx="9144000" cy="6858000" type="screen4x3"/>
  <p:notesSz cx="6797675" cy="9926638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Times New Roman" pitchFamily="18" charset="0"/>
      </a:defRPr>
    </a:lvl1pPr>
    <a:lvl2pPr marL="742950" indent="-285750" algn="l" defTabSz="449263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Times New Roman" pitchFamily="18" charset="0"/>
      </a:defRPr>
    </a:lvl2pPr>
    <a:lvl3pPr marL="1143000" indent="-228600" algn="l" defTabSz="449263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Times New Roman" pitchFamily="18" charset="0"/>
      </a:defRPr>
    </a:lvl3pPr>
    <a:lvl4pPr marL="1600200" indent="-228600" algn="l" defTabSz="449263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Times New Roman" pitchFamily="18" charset="0"/>
      </a:defRPr>
    </a:lvl4pPr>
    <a:lvl5pPr marL="2057400" indent="-228600" algn="l" defTabSz="449263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BF1301"/>
    <a:srgbClr val="000066"/>
    <a:srgbClr val="BA3E7C"/>
    <a:srgbClr val="366B23"/>
    <a:srgbClr val="4B9331"/>
    <a:srgbClr val="990F01"/>
    <a:srgbClr val="430106"/>
    <a:srgbClr val="400408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9193" autoAdjust="0"/>
    <p:restoredTop sz="85114" autoAdjust="0"/>
  </p:normalViewPr>
  <p:slideViewPr>
    <p:cSldViewPr>
      <p:cViewPr>
        <p:scale>
          <a:sx n="75" d="100"/>
          <a:sy n="75" d="100"/>
        </p:scale>
        <p:origin x="-876" y="-57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12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 sz="1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3440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 sz="1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3440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 sz="1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3440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 sz="1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BBBA447C-2A9A-42E2-938E-3129A21ED852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AutoShape 1"/>
          <p:cNvSpPr>
            <a:spLocks noChangeArrowheads="1"/>
          </p:cNvSpPr>
          <p:nvPr/>
        </p:nvSpPr>
        <p:spPr bwMode="auto">
          <a:xfrm>
            <a:off x="0" y="0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/>
          </a:extLst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hu-HU" altLang="hu-HU"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51203" name="AutoShape 2"/>
          <p:cNvSpPr>
            <a:spLocks noChangeArrowheads="1"/>
          </p:cNvSpPr>
          <p:nvPr/>
        </p:nvSpPr>
        <p:spPr bwMode="auto">
          <a:xfrm>
            <a:off x="0" y="0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/>
          </a:extLst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hu-HU" altLang="hu-HU"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51204" name="AutoShape 3"/>
          <p:cNvSpPr>
            <a:spLocks noChangeArrowheads="1"/>
          </p:cNvSpPr>
          <p:nvPr/>
        </p:nvSpPr>
        <p:spPr bwMode="auto">
          <a:xfrm>
            <a:off x="0" y="0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/>
          </a:extLst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hu-HU" altLang="hu-HU"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51205" name="AutoShape 4"/>
          <p:cNvSpPr>
            <a:spLocks noChangeArrowheads="1"/>
          </p:cNvSpPr>
          <p:nvPr/>
        </p:nvSpPr>
        <p:spPr bwMode="auto">
          <a:xfrm>
            <a:off x="0" y="0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/>
          </a:extLst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hu-HU" altLang="hu-HU"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51206" name="AutoShape 5"/>
          <p:cNvSpPr>
            <a:spLocks noChangeArrowheads="1"/>
          </p:cNvSpPr>
          <p:nvPr/>
        </p:nvSpPr>
        <p:spPr bwMode="auto">
          <a:xfrm>
            <a:off x="0" y="0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/>
          </a:extLst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hu-HU" altLang="hu-HU"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51207" name="AutoShape 6"/>
          <p:cNvSpPr>
            <a:spLocks noChangeArrowheads="1"/>
          </p:cNvSpPr>
          <p:nvPr/>
        </p:nvSpPr>
        <p:spPr bwMode="auto">
          <a:xfrm>
            <a:off x="0" y="0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/>
          </a:extLst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hu-HU" altLang="hu-HU"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36875" cy="4873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9" tIns="46805" rIns="90009" bIns="46805" numCol="1" anchor="t" anchorCtr="0" compatLnSpc="1">
            <a:prstTxWarp prst="textNoShape">
              <a:avLst/>
            </a:prstTxWarp>
          </a:bodyPr>
          <a:lstStyle>
            <a:lvl1pPr eaLnBrk="1" hangingPunct="0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dt"/>
          </p:nvPr>
        </p:nvSpPr>
        <p:spPr bwMode="auto">
          <a:xfrm>
            <a:off x="3852863" y="0"/>
            <a:ext cx="2936875" cy="4873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9" tIns="46805" rIns="90009" bIns="46805" numCol="1" anchor="t" anchorCtr="0" compatLnSpc="1">
            <a:prstTxWarp prst="textNoShape">
              <a:avLst/>
            </a:prstTxWarp>
          </a:bodyPr>
          <a:lstStyle>
            <a:lvl1pPr algn="r" eaLnBrk="1" hangingPunct="0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30730" name="Rectangle 9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20750" y="744538"/>
            <a:ext cx="4951413" cy="37131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82" name="Rectangle 10"/>
          <p:cNvSpPr>
            <a:spLocks noGrp="1" noChangeArrowheads="1"/>
          </p:cNvSpPr>
          <p:nvPr>
            <p:ph type="body"/>
          </p:nvPr>
        </p:nvSpPr>
        <p:spPr bwMode="auto">
          <a:xfrm>
            <a:off x="906463" y="4716463"/>
            <a:ext cx="4976812" cy="44592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9" tIns="46805" rIns="90009" bIns="46805" numCol="1" anchor="t" anchorCtr="0" compatLnSpc="1">
            <a:prstTxWarp prst="textNoShape">
              <a:avLst/>
            </a:prstTxWarp>
          </a:bodyPr>
          <a:lstStyle/>
          <a:p>
            <a:pPr lvl="0"/>
            <a:endParaRPr lang="hu-HU" altLang="hu-HU" noProof="0" smtClean="0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ftr"/>
          </p:nvPr>
        </p:nvSpPr>
        <p:spPr bwMode="auto">
          <a:xfrm>
            <a:off x="0" y="9431338"/>
            <a:ext cx="2936875" cy="4873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9" tIns="46805" rIns="90009" bIns="46805" numCol="1" anchor="b" anchorCtr="0" compatLnSpc="1">
            <a:prstTxWarp prst="textNoShape">
              <a:avLst/>
            </a:prstTxWarp>
          </a:bodyPr>
          <a:lstStyle>
            <a:lvl1pPr eaLnBrk="1" hangingPunct="0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ldNum"/>
          </p:nvPr>
        </p:nvSpPr>
        <p:spPr bwMode="auto">
          <a:xfrm>
            <a:off x="3852863" y="9431338"/>
            <a:ext cx="2936875" cy="4873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9" tIns="46805" rIns="90009" bIns="46805" numCol="1" anchor="b" anchorCtr="0" compatLnSpc="1">
            <a:prstTxWarp prst="textNoShape">
              <a:avLst/>
            </a:prstTxWarp>
          </a:bodyPr>
          <a:lstStyle>
            <a:lvl1pPr algn="r" eaLnBrk="1" hangingPunct="0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F91E57BF-5787-4539-BECF-6821FDBA1D9E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tabLst>
                <a:tab pos="0" algn="l"/>
                <a:tab pos="909638" algn="l"/>
                <a:tab pos="1819275" algn="l"/>
                <a:tab pos="2728913" algn="l"/>
                <a:tab pos="3638550" algn="l"/>
                <a:tab pos="4548188" algn="l"/>
                <a:tab pos="5459413" algn="l"/>
                <a:tab pos="6369050" algn="l"/>
                <a:tab pos="7278688" algn="l"/>
                <a:tab pos="8188325" algn="l"/>
                <a:tab pos="9097963" algn="l"/>
                <a:tab pos="10007600" algn="l"/>
              </a:tabLst>
            </a:pPr>
            <a:fld id="{D4D05EC0-52DA-46ED-A982-32CDE730E5A4}" type="slidenum">
              <a:rPr lang="hu-HU" sz="1300" smtClean="0">
                <a:ea typeface="MS Gothic"/>
              </a:rPr>
              <a:pPr>
                <a:tabLst>
                  <a:tab pos="0" algn="l"/>
                  <a:tab pos="909638" algn="l"/>
                  <a:tab pos="1819275" algn="l"/>
                  <a:tab pos="2728913" algn="l"/>
                  <a:tab pos="3638550" algn="l"/>
                  <a:tab pos="4548188" algn="l"/>
                  <a:tab pos="5459413" algn="l"/>
                  <a:tab pos="6369050" algn="l"/>
                  <a:tab pos="7278688" algn="l"/>
                  <a:tab pos="8188325" algn="l"/>
                  <a:tab pos="9097963" algn="l"/>
                  <a:tab pos="10007600" algn="l"/>
                </a:tabLst>
              </a:pPr>
              <a:t>3</a:t>
            </a:fld>
            <a:endParaRPr lang="hu-HU" sz="1300" smtClean="0">
              <a:ea typeface="MS Gothic"/>
            </a:endParaRPr>
          </a:p>
        </p:txBody>
      </p:sp>
      <p:sp>
        <p:nvSpPr>
          <p:cNvPr id="35843" name="Rectangle 1"/>
          <p:cNvSpPr>
            <a:spLocks noGrp="1" noRot="1" noChangeArrowheads="1" noTextEdit="1"/>
          </p:cNvSpPr>
          <p:nvPr>
            <p:ph type="sldImg"/>
          </p:nvPr>
        </p:nvSpPr>
        <p:spPr>
          <a:xfrm>
            <a:off x="917575" y="742950"/>
            <a:ext cx="4964113" cy="3724275"/>
          </a:xfrm>
          <a:ln/>
        </p:spPr>
      </p:sp>
      <p:sp>
        <p:nvSpPr>
          <p:cNvPr id="358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564063"/>
          </a:xfrm>
          <a:noFill/>
        </p:spPr>
        <p:txBody>
          <a:bodyPr wrap="none" anchor="ctr"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829CCCB-47BA-476F-BFF1-EDFEAE146856}" type="slidenum">
              <a:rPr lang="hu-HU" smtClean="0"/>
              <a:pPr/>
              <a:t>16</a:t>
            </a:fld>
            <a:endParaRPr lang="hu-HU" smtClean="0"/>
          </a:p>
        </p:txBody>
      </p:sp>
      <p:sp>
        <p:nvSpPr>
          <p:cNvPr id="59395" name="Rectangle 1"/>
          <p:cNvSpPr>
            <a:spLocks noGrp="1" noRot="1" noChangeArrowheads="1" noTextEdit="1"/>
          </p:cNvSpPr>
          <p:nvPr>
            <p:ph type="sldImg"/>
          </p:nvPr>
        </p:nvSpPr>
        <p:spPr>
          <a:xfrm>
            <a:off x="922338" y="744538"/>
            <a:ext cx="4949825" cy="3711575"/>
          </a:xfrm>
          <a:ln/>
        </p:spPr>
      </p:sp>
      <p:sp>
        <p:nvSpPr>
          <p:cNvPr id="593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6463" y="4716463"/>
            <a:ext cx="4978400" cy="4460875"/>
          </a:xfrm>
          <a:noFill/>
        </p:spPr>
        <p:txBody>
          <a:bodyPr wrap="none" lIns="91449" tIns="45725" rIns="91449" bIns="45725" anchor="ctr"/>
          <a:lstStyle/>
          <a:p>
            <a:endParaRPr lang="hu-HU" smtClean="0"/>
          </a:p>
        </p:txBody>
      </p:sp>
      <p:sp>
        <p:nvSpPr>
          <p:cNvPr id="59397" name="Text Box 3"/>
          <p:cNvSpPr txBox="1">
            <a:spLocks noChangeArrowheads="1"/>
          </p:cNvSpPr>
          <p:nvPr/>
        </p:nvSpPr>
        <p:spPr bwMode="auto">
          <a:xfrm>
            <a:off x="3856038" y="9434513"/>
            <a:ext cx="2935287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9" tIns="46805" rIns="90009" bIns="46805" anchor="b"/>
          <a:lstStyle/>
          <a:p>
            <a:pPr algn="r">
              <a:buSzPct val="45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6725" algn="l"/>
                <a:tab pos="8535988" algn="l"/>
                <a:tab pos="8985250" algn="l"/>
              </a:tabLst>
            </a:pPr>
            <a:fld id="{513EAB09-DC5A-4B42-B6FB-0C91C85EFDC1}" type="slidenum">
              <a:rPr lang="hu-HU" sz="12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pPr algn="r">
                <a:buSzPct val="45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6725" algn="l"/>
                  <a:tab pos="8535988" algn="l"/>
                  <a:tab pos="8985250" algn="l"/>
                </a:tabLst>
              </a:pPr>
              <a:t>16</a:t>
            </a:fld>
            <a:endParaRPr lang="hu-HU" sz="12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048027F-9F78-4E7D-A4F7-16D7E924C07B}" type="slidenum">
              <a:rPr lang="hu-HU" smtClean="0"/>
              <a:pPr/>
              <a:t>17</a:t>
            </a:fld>
            <a:endParaRPr lang="hu-HU" smtClean="0"/>
          </a:p>
        </p:txBody>
      </p:sp>
      <p:sp>
        <p:nvSpPr>
          <p:cNvPr id="61443" name="Rectangle 1"/>
          <p:cNvSpPr>
            <a:spLocks noGrp="1" noRot="1" noChangeArrowheads="1" noTextEdit="1"/>
          </p:cNvSpPr>
          <p:nvPr>
            <p:ph type="sldImg"/>
          </p:nvPr>
        </p:nvSpPr>
        <p:spPr>
          <a:xfrm>
            <a:off x="922338" y="744538"/>
            <a:ext cx="4949825" cy="3711575"/>
          </a:xfrm>
          <a:ln/>
        </p:spPr>
      </p:sp>
      <p:sp>
        <p:nvSpPr>
          <p:cNvPr id="614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6463" y="4716463"/>
            <a:ext cx="4978400" cy="4460875"/>
          </a:xfrm>
          <a:noFill/>
        </p:spPr>
        <p:txBody>
          <a:bodyPr wrap="none" lIns="91449" tIns="45725" rIns="91449" bIns="45725" anchor="ctr"/>
          <a:lstStyle/>
          <a:p>
            <a:endParaRPr lang="hu-HU" smtClean="0"/>
          </a:p>
        </p:txBody>
      </p:sp>
      <p:sp>
        <p:nvSpPr>
          <p:cNvPr id="61445" name="Text Box 3"/>
          <p:cNvSpPr txBox="1">
            <a:spLocks noChangeArrowheads="1"/>
          </p:cNvSpPr>
          <p:nvPr/>
        </p:nvSpPr>
        <p:spPr bwMode="auto">
          <a:xfrm>
            <a:off x="3856038" y="9434513"/>
            <a:ext cx="2935287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9" tIns="46805" rIns="90009" bIns="46805" anchor="b"/>
          <a:lstStyle/>
          <a:p>
            <a:pPr algn="r">
              <a:buSzPct val="45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6725" algn="l"/>
                <a:tab pos="8535988" algn="l"/>
                <a:tab pos="8985250" algn="l"/>
              </a:tabLst>
            </a:pPr>
            <a:fld id="{6F5D45AC-2300-4798-9129-A110A9776DC0}" type="slidenum">
              <a:rPr lang="hu-HU" sz="12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pPr algn="r">
                <a:buSzPct val="45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6725" algn="l"/>
                  <a:tab pos="8535988" algn="l"/>
                  <a:tab pos="8985250" algn="l"/>
                </a:tabLst>
              </a:pPr>
              <a:t>17</a:t>
            </a:fld>
            <a:endParaRPr lang="hu-HU" sz="12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073CC84-007E-41A8-A666-CA386C63DA2B}" type="slidenum">
              <a:rPr lang="hu-HU" smtClean="0"/>
              <a:pPr/>
              <a:t>18</a:t>
            </a:fld>
            <a:endParaRPr lang="hu-HU" smtClean="0"/>
          </a:p>
        </p:txBody>
      </p:sp>
      <p:sp>
        <p:nvSpPr>
          <p:cNvPr id="63491" name="Rectangle 1"/>
          <p:cNvSpPr>
            <a:spLocks noGrp="1" noRot="1" noChangeArrowheads="1" noTextEdit="1"/>
          </p:cNvSpPr>
          <p:nvPr>
            <p:ph type="sldImg"/>
          </p:nvPr>
        </p:nvSpPr>
        <p:spPr>
          <a:xfrm>
            <a:off x="922338" y="744538"/>
            <a:ext cx="4949825" cy="3711575"/>
          </a:xfrm>
          <a:ln/>
        </p:spPr>
      </p:sp>
      <p:sp>
        <p:nvSpPr>
          <p:cNvPr id="634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6463" y="4716463"/>
            <a:ext cx="4978400" cy="4460875"/>
          </a:xfrm>
          <a:noFill/>
        </p:spPr>
        <p:txBody>
          <a:bodyPr wrap="none" lIns="91449" tIns="45725" rIns="91449" bIns="45725" anchor="ctr"/>
          <a:lstStyle/>
          <a:p>
            <a:endParaRPr lang="hu-HU" smtClean="0"/>
          </a:p>
        </p:txBody>
      </p:sp>
      <p:sp>
        <p:nvSpPr>
          <p:cNvPr id="63493" name="Text Box 3"/>
          <p:cNvSpPr txBox="1">
            <a:spLocks noChangeArrowheads="1"/>
          </p:cNvSpPr>
          <p:nvPr/>
        </p:nvSpPr>
        <p:spPr bwMode="auto">
          <a:xfrm>
            <a:off x="3856038" y="9434513"/>
            <a:ext cx="2935287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9" tIns="46805" rIns="90009" bIns="46805" anchor="b"/>
          <a:lstStyle/>
          <a:p>
            <a:pPr algn="r">
              <a:buSzPct val="45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6725" algn="l"/>
                <a:tab pos="8535988" algn="l"/>
                <a:tab pos="8985250" algn="l"/>
              </a:tabLst>
            </a:pPr>
            <a:fld id="{DE980414-2D6C-409B-AA8A-600EA323CB60}" type="slidenum">
              <a:rPr lang="hu-HU" sz="12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pPr algn="r">
                <a:buSzPct val="45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6725" algn="l"/>
                  <a:tab pos="8535988" algn="l"/>
                  <a:tab pos="8985250" algn="l"/>
                </a:tabLst>
              </a:pPr>
              <a:t>18</a:t>
            </a:fld>
            <a:endParaRPr lang="hu-HU" sz="12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2" name="Jegyzetek hely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smtClean="0"/>
          </a:p>
        </p:txBody>
      </p:sp>
      <p:sp>
        <p:nvSpPr>
          <p:cNvPr id="66563" name="Dia számának helye 3"/>
          <p:cNvSpPr>
            <a:spLocks noGrp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3C37348-DE30-4DCD-80C6-CB01E7322A57}" type="slidenum">
              <a:rPr lang="hu-HU" altLang="hu-HU" smtClean="0"/>
              <a:pPr/>
              <a:t>20</a:t>
            </a:fld>
            <a:endParaRPr lang="hu-HU" altLang="hu-H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721EF3B-39D0-4D96-ACD9-055B410F43B8}" type="slidenum">
              <a:rPr lang="hu-HU" sz="1200">
                <a:solidFill>
                  <a:schemeClr val="tx1"/>
                </a:solidFill>
                <a:latin typeface="Arial" charset="0"/>
              </a:rPr>
              <a:pPr algn="r"/>
              <a:t>21</a:t>
            </a:fld>
            <a:endParaRPr lang="hu-HU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8610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891213" cy="4467225"/>
          </a:xfrm>
          <a:noFill/>
        </p:spPr>
        <p:txBody>
          <a:bodyPr/>
          <a:lstStyle/>
          <a:p>
            <a:pPr eaLnBrk="1" hangingPunct="1"/>
            <a:endParaRPr lang="hu-HU" sz="130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6CD739E-DC02-4BA7-996D-472B010069FB}" type="slidenum">
              <a:rPr lang="hu-HU" sz="1200">
                <a:solidFill>
                  <a:schemeClr val="tx1"/>
                </a:solidFill>
                <a:latin typeface="Arial" charset="0"/>
              </a:rPr>
              <a:pPr algn="r"/>
              <a:t>22</a:t>
            </a:fld>
            <a:endParaRPr lang="hu-HU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0658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891213" cy="4467225"/>
          </a:xfrm>
          <a:noFill/>
        </p:spPr>
        <p:txBody>
          <a:bodyPr/>
          <a:lstStyle/>
          <a:p>
            <a:pPr eaLnBrk="1" hangingPunct="1"/>
            <a:endParaRPr lang="hu-HU" sz="130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E8C38CB-E307-4654-A26F-0183E5A275B8}" type="slidenum">
              <a:rPr lang="hu-HU" sz="1200">
                <a:solidFill>
                  <a:schemeClr val="tx1"/>
                </a:solidFill>
                <a:latin typeface="Arial" charset="0"/>
              </a:rPr>
              <a:pPr algn="r"/>
              <a:t>23</a:t>
            </a:fld>
            <a:endParaRPr lang="hu-HU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2706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891213" cy="4467225"/>
          </a:xfrm>
          <a:noFill/>
        </p:spPr>
        <p:txBody>
          <a:bodyPr/>
          <a:lstStyle/>
          <a:p>
            <a:pPr eaLnBrk="1" hangingPunct="1"/>
            <a:endParaRPr lang="hu-HU" sz="130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30F9C7D-B708-4D93-8FB1-F5B4F9F29117}" type="slidenum">
              <a:rPr lang="hu-HU" sz="1200">
                <a:solidFill>
                  <a:schemeClr val="tx1"/>
                </a:solidFill>
                <a:latin typeface="Arial" charset="0"/>
              </a:rPr>
              <a:pPr algn="r"/>
              <a:t>24</a:t>
            </a:fld>
            <a:endParaRPr lang="hu-HU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4754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891213" cy="4467225"/>
          </a:xfrm>
          <a:noFill/>
        </p:spPr>
        <p:txBody>
          <a:bodyPr/>
          <a:lstStyle/>
          <a:p>
            <a:pPr eaLnBrk="1" hangingPunct="1"/>
            <a:endParaRPr lang="hu-HU" sz="130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7266BB0-9038-41B9-A9E7-DD101043DE2D}" type="slidenum">
              <a:rPr lang="hu-HU" sz="1200">
                <a:solidFill>
                  <a:schemeClr val="tx1"/>
                </a:solidFill>
                <a:latin typeface="Arial" charset="0"/>
              </a:rPr>
              <a:pPr algn="r"/>
              <a:t>25</a:t>
            </a:fld>
            <a:endParaRPr lang="hu-HU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6802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891213" cy="4467225"/>
          </a:xfrm>
          <a:noFill/>
        </p:spPr>
        <p:txBody>
          <a:bodyPr/>
          <a:lstStyle/>
          <a:p>
            <a:pPr eaLnBrk="1" hangingPunct="1"/>
            <a:endParaRPr lang="hu-HU" sz="130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0" name="Jegyzetek hely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smtClean="0"/>
          </a:p>
        </p:txBody>
      </p:sp>
      <p:sp>
        <p:nvSpPr>
          <p:cNvPr id="78851" name="Dia számának helye 3"/>
          <p:cNvSpPr>
            <a:spLocks noGrp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BB33E67-AD12-48B7-BBED-D6538C5F24F0}" type="slidenum">
              <a:rPr lang="hu-HU" altLang="hu-HU" smtClean="0"/>
              <a:pPr/>
              <a:t>26</a:t>
            </a:fld>
            <a:endParaRPr lang="hu-HU" altLang="hu-H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tabLst>
                <a:tab pos="0" algn="l"/>
                <a:tab pos="909638" algn="l"/>
                <a:tab pos="1819275" algn="l"/>
                <a:tab pos="2728913" algn="l"/>
                <a:tab pos="3638550" algn="l"/>
                <a:tab pos="4548188" algn="l"/>
                <a:tab pos="5459413" algn="l"/>
                <a:tab pos="6369050" algn="l"/>
                <a:tab pos="7278688" algn="l"/>
                <a:tab pos="8188325" algn="l"/>
                <a:tab pos="9097963" algn="l"/>
                <a:tab pos="10007600" algn="l"/>
              </a:tabLst>
            </a:pPr>
            <a:fld id="{7D4F92EF-3300-4ED6-B9DB-3A490515C7C4}" type="slidenum">
              <a:rPr lang="hu-HU" sz="1300" smtClean="0">
                <a:ea typeface="MS Gothic"/>
              </a:rPr>
              <a:pPr>
                <a:tabLst>
                  <a:tab pos="0" algn="l"/>
                  <a:tab pos="909638" algn="l"/>
                  <a:tab pos="1819275" algn="l"/>
                  <a:tab pos="2728913" algn="l"/>
                  <a:tab pos="3638550" algn="l"/>
                  <a:tab pos="4548188" algn="l"/>
                  <a:tab pos="5459413" algn="l"/>
                  <a:tab pos="6369050" algn="l"/>
                  <a:tab pos="7278688" algn="l"/>
                  <a:tab pos="8188325" algn="l"/>
                  <a:tab pos="9097963" algn="l"/>
                  <a:tab pos="10007600" algn="l"/>
                </a:tabLst>
              </a:pPr>
              <a:t>4</a:t>
            </a:fld>
            <a:endParaRPr lang="hu-HU" sz="1300" smtClean="0">
              <a:ea typeface="MS Gothic"/>
            </a:endParaRPr>
          </a:p>
        </p:txBody>
      </p:sp>
      <p:sp>
        <p:nvSpPr>
          <p:cNvPr id="37891" name="Rectangle 1"/>
          <p:cNvSpPr>
            <a:spLocks noGrp="1" noRot="1" noChangeArrowheads="1" noTextEdit="1"/>
          </p:cNvSpPr>
          <p:nvPr>
            <p:ph type="sldImg"/>
          </p:nvPr>
        </p:nvSpPr>
        <p:spPr>
          <a:xfrm>
            <a:off x="917575" y="742950"/>
            <a:ext cx="4964113" cy="3724275"/>
          </a:xfrm>
          <a:ln/>
        </p:spPr>
      </p:sp>
      <p:sp>
        <p:nvSpPr>
          <p:cNvPr id="378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564063"/>
          </a:xfrm>
          <a:noFill/>
        </p:spPr>
        <p:txBody>
          <a:bodyPr wrap="none" anchor="ctr"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2687"/>
          </a:xfrm>
          <a:ln/>
        </p:spPr>
      </p:sp>
      <p:sp>
        <p:nvSpPr>
          <p:cNvPr id="839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</p:spPr>
        <p:txBody>
          <a:bodyPr lIns="91440" tIns="45720" rIns="91440" bIns="45720"/>
          <a:lstStyle/>
          <a:p>
            <a:pPr defTabSz="914400" eaLnBrk="1" hangingPunct="1">
              <a:lnSpc>
                <a:spcPct val="80000"/>
              </a:lnSpc>
            </a:pPr>
            <a:endParaRPr lang="hu-HU" sz="80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lvl="1">
              <a:lnSpc>
                <a:spcPct val="80000"/>
              </a:lnSpc>
            </a:pPr>
            <a:endParaRPr lang="hu-HU" sz="100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D576C6E-A82B-4E99-B1E8-923A63639B93}" type="slidenum">
              <a:rPr lang="hu-HU" smtClean="0"/>
              <a:pPr/>
              <a:t>34</a:t>
            </a:fld>
            <a:endParaRPr lang="hu-HU" smtClean="0"/>
          </a:p>
        </p:txBody>
      </p:sp>
      <p:sp>
        <p:nvSpPr>
          <p:cNvPr id="90114" name="Rectangle 2"/>
          <p:cNvSpPr>
            <a:spLocks noGrp="1" noRo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tabLst>
                <a:tab pos="0" algn="l"/>
                <a:tab pos="909638" algn="l"/>
                <a:tab pos="1819275" algn="l"/>
                <a:tab pos="2728913" algn="l"/>
                <a:tab pos="3638550" algn="l"/>
                <a:tab pos="4548188" algn="l"/>
                <a:tab pos="5459413" algn="l"/>
                <a:tab pos="6369050" algn="l"/>
                <a:tab pos="7278688" algn="l"/>
                <a:tab pos="8188325" algn="l"/>
                <a:tab pos="9097963" algn="l"/>
                <a:tab pos="10007600" algn="l"/>
              </a:tabLst>
            </a:pPr>
            <a:fld id="{FE2B0038-021D-4AA1-8BFC-6481A952EDCF}" type="slidenum">
              <a:rPr lang="hu-HU" sz="1300" smtClean="0">
                <a:ea typeface="MS Gothic"/>
              </a:rPr>
              <a:pPr>
                <a:tabLst>
                  <a:tab pos="0" algn="l"/>
                  <a:tab pos="909638" algn="l"/>
                  <a:tab pos="1819275" algn="l"/>
                  <a:tab pos="2728913" algn="l"/>
                  <a:tab pos="3638550" algn="l"/>
                  <a:tab pos="4548188" algn="l"/>
                  <a:tab pos="5459413" algn="l"/>
                  <a:tab pos="6369050" algn="l"/>
                  <a:tab pos="7278688" algn="l"/>
                  <a:tab pos="8188325" algn="l"/>
                  <a:tab pos="9097963" algn="l"/>
                  <a:tab pos="10007600" algn="l"/>
                </a:tabLst>
              </a:pPr>
              <a:t>5</a:t>
            </a:fld>
            <a:endParaRPr lang="hu-HU" sz="1300" smtClean="0">
              <a:ea typeface="MS Gothic"/>
            </a:endParaRPr>
          </a:p>
        </p:txBody>
      </p:sp>
      <p:sp>
        <p:nvSpPr>
          <p:cNvPr id="39939" name="Rectangle 1"/>
          <p:cNvSpPr>
            <a:spLocks noGrp="1" noRot="1" noChangeArrowheads="1" noTextEdit="1"/>
          </p:cNvSpPr>
          <p:nvPr>
            <p:ph type="sldImg"/>
          </p:nvPr>
        </p:nvSpPr>
        <p:spPr>
          <a:xfrm>
            <a:off x="917575" y="742950"/>
            <a:ext cx="4964113" cy="3724275"/>
          </a:xfrm>
          <a:ln/>
        </p:spPr>
      </p:sp>
      <p:sp>
        <p:nvSpPr>
          <p:cNvPr id="399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564063"/>
          </a:xfrm>
          <a:noFill/>
        </p:spPr>
        <p:txBody>
          <a:bodyPr wrap="none" anchor="ctr"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C70D6DA-4EEF-4CCE-AFCD-FF0E582F80FC}" type="slidenum">
              <a:rPr lang="hu-HU" smtClean="0"/>
              <a:pPr/>
              <a:t>7</a:t>
            </a:fld>
            <a:endParaRPr lang="hu-HU" smtClean="0"/>
          </a:p>
        </p:txBody>
      </p:sp>
      <p:sp>
        <p:nvSpPr>
          <p:cNvPr id="44034" name="Rectangle 2"/>
          <p:cNvSpPr>
            <a:spLocks noGrp="1" noRo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1083D50-B249-4600-8D73-1AF9B3C311FF}" type="slidenum">
              <a:rPr lang="hu-HU" smtClean="0"/>
              <a:pPr/>
              <a:t>10</a:t>
            </a:fld>
            <a:endParaRPr lang="hu-HU" smtClean="0"/>
          </a:p>
        </p:txBody>
      </p:sp>
      <p:sp>
        <p:nvSpPr>
          <p:cNvPr id="48130" name="Rectangle 2"/>
          <p:cNvSpPr>
            <a:spLocks noGrp="1" noRo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1B6087F-43D8-4178-8A02-D054711000FE}" type="slidenum">
              <a:rPr lang="hu-HU" smtClean="0"/>
              <a:pPr/>
              <a:t>11</a:t>
            </a:fld>
            <a:endParaRPr lang="hu-HU" smtClean="0"/>
          </a:p>
        </p:txBody>
      </p:sp>
      <p:sp>
        <p:nvSpPr>
          <p:cNvPr id="50178" name="Rectangle 2"/>
          <p:cNvSpPr>
            <a:spLocks noGrp="1" noRo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D2C0BF4-B5C5-4CAF-9220-34B34538CA4A}" type="slidenum">
              <a:rPr lang="hu-HU" smtClean="0"/>
              <a:pPr/>
              <a:t>12</a:t>
            </a:fld>
            <a:endParaRPr lang="hu-HU" smtClean="0"/>
          </a:p>
        </p:txBody>
      </p:sp>
      <p:sp>
        <p:nvSpPr>
          <p:cNvPr id="52226" name="Rectangle 2"/>
          <p:cNvSpPr>
            <a:spLocks noGrp="1" noRo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1A0455A-CCFF-41FC-A219-02DE4C55C55A}" type="slidenum">
              <a:rPr lang="hu-HU" smtClean="0"/>
              <a:pPr/>
              <a:t>13</a:t>
            </a:fld>
            <a:endParaRPr lang="hu-HU" smtClean="0"/>
          </a:p>
        </p:txBody>
      </p:sp>
      <p:sp>
        <p:nvSpPr>
          <p:cNvPr id="54274" name="Rectangle 2"/>
          <p:cNvSpPr>
            <a:spLocks noGrp="1" noRo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C09F8A1-C4FF-457A-9B83-BB0B7116D72E}" type="slidenum">
              <a:rPr lang="hu-HU" smtClean="0"/>
              <a:pPr/>
              <a:t>15</a:t>
            </a:fld>
            <a:endParaRPr lang="hu-HU" smtClean="0"/>
          </a:p>
        </p:txBody>
      </p:sp>
      <p:sp>
        <p:nvSpPr>
          <p:cNvPr id="57347" name="Rectangle 1"/>
          <p:cNvSpPr>
            <a:spLocks noGrp="1" noRot="1" noChangeArrowheads="1" noTextEdit="1"/>
          </p:cNvSpPr>
          <p:nvPr>
            <p:ph type="sldImg"/>
          </p:nvPr>
        </p:nvSpPr>
        <p:spPr>
          <a:xfrm>
            <a:off x="922338" y="744538"/>
            <a:ext cx="4949825" cy="3711575"/>
          </a:xfrm>
          <a:ln/>
        </p:spPr>
      </p:sp>
      <p:sp>
        <p:nvSpPr>
          <p:cNvPr id="573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6463" y="4716463"/>
            <a:ext cx="4978400" cy="4460875"/>
          </a:xfrm>
          <a:noFill/>
        </p:spPr>
        <p:txBody>
          <a:bodyPr wrap="none" lIns="91449" tIns="45725" rIns="91449" bIns="45725" anchor="ctr"/>
          <a:lstStyle/>
          <a:p>
            <a:endParaRPr lang="hu-HU" smtClean="0"/>
          </a:p>
        </p:txBody>
      </p:sp>
      <p:sp>
        <p:nvSpPr>
          <p:cNvPr id="57349" name="Text Box 3"/>
          <p:cNvSpPr txBox="1">
            <a:spLocks noChangeArrowheads="1"/>
          </p:cNvSpPr>
          <p:nvPr/>
        </p:nvSpPr>
        <p:spPr bwMode="auto">
          <a:xfrm>
            <a:off x="3856038" y="9434513"/>
            <a:ext cx="2935287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9" tIns="46805" rIns="90009" bIns="46805" anchor="b"/>
          <a:lstStyle/>
          <a:p>
            <a:pPr algn="r">
              <a:buSzPct val="45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6725" algn="l"/>
                <a:tab pos="8535988" algn="l"/>
                <a:tab pos="8985250" algn="l"/>
              </a:tabLst>
            </a:pPr>
            <a:fld id="{4B5A4CC1-1EE4-40A4-92F4-9A2824320F29}" type="slidenum">
              <a:rPr lang="hu-HU" sz="12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pPr algn="r">
                <a:buSzPct val="45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6725" algn="l"/>
                  <a:tab pos="8535988" algn="l"/>
                  <a:tab pos="8985250" algn="l"/>
                </a:tabLst>
              </a:pPr>
              <a:t>15</a:t>
            </a:fld>
            <a:endParaRPr lang="hu-HU" sz="12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B6784D-5AE9-469E-90B6-BE01D2B06593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/>
              <a:t>2013.october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3050" y="1604963"/>
            <a:ext cx="2054225" cy="4516437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6013450" cy="451643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22966-D919-4117-BD25-74F8B664D98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/>
              <a:t>2013.october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1985963"/>
            <a:ext cx="7762875" cy="1433512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29D266FF-3F1A-4F37-BF1C-BC37EE257D08}" type="slidenum">
              <a:rPr lang="hu-HU" altLang="hu-HU"/>
              <a:pPr>
                <a:defRPr/>
              </a:pPr>
              <a:t>‹#›</a:t>
            </a:fld>
            <a:endParaRPr lang="hu-HU" altLang="hu-H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idx="11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hu-HU" altLang="hu-HU"/>
              <a:t>2013.october</a:t>
            </a:r>
            <a:endParaRPr lang="hu-HU" altLang="hu-H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463550"/>
            <a:ext cx="7770813" cy="143351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6613" y="1981200"/>
            <a:ext cx="3810000" cy="197961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646613" y="4113213"/>
            <a:ext cx="38100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22F43-34ED-4A62-9941-85B2BA259C0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08B15-61E6-45D7-91BB-29B76C5B355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BBB5CD-624B-4506-954A-DEAAEA05745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/>
              <a:t>2013.october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8E9719-08CD-40B8-9C82-258B7D495C5A}" type="slidenum">
              <a:rPr lang="hu-HU" altLang="hu-HU"/>
              <a:pPr>
                <a:defRPr/>
              </a:pPr>
              <a:t>‹#›</a:t>
            </a:fld>
            <a:endParaRPr lang="hu-HU" altLang="hu-H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/>
              <a:t>2013.october</a:t>
            </a:r>
            <a:endParaRPr lang="hu-HU" altLang="hu-H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1AB04-46E6-46D1-BDE6-78A81CEC00EA}" type="slidenum">
              <a:rPr lang="hu-HU" altLang="hu-HU"/>
              <a:pPr>
                <a:defRPr/>
              </a:pPr>
              <a:t>‹#›</a:t>
            </a:fld>
            <a:endParaRPr lang="hu-HU" altLang="hu-H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/>
              <a:t>2013.october</a:t>
            </a:r>
            <a:endParaRPr lang="hu-HU" altLang="hu-HU" sz="1400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E9847-B3C9-45DD-B561-12616A16796D}" type="slidenum">
              <a:rPr lang="hu-HU" altLang="hu-HU"/>
              <a:pPr>
                <a:defRPr/>
              </a:pPr>
              <a:t>‹#›</a:t>
            </a:fld>
            <a:endParaRPr lang="hu-HU" altLang="hu-H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/>
              <a:t>2013.october</a:t>
            </a:r>
            <a:endParaRPr lang="hu-HU" altLang="hu-HU" sz="1400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3838" cy="4516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3438" y="1604963"/>
            <a:ext cx="4033837" cy="4516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79256-D708-44EA-B58C-DB028822A5C3}" type="slidenum">
              <a:rPr lang="hu-HU" altLang="hu-HU"/>
              <a:pPr>
                <a:defRPr/>
              </a:pPr>
              <a:t>‹#›</a:t>
            </a:fld>
            <a:endParaRPr lang="hu-HU" altLang="hu-H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/>
              <a:t>2013.october</a:t>
            </a:r>
            <a:endParaRPr lang="hu-HU" altLang="hu-H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9D874-A1E1-4E50-B990-660486FC2961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/>
              <a:t>2013.october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8EF38A-0846-4425-8EC7-BB195468516A}" type="slidenum">
              <a:rPr lang="hu-HU" altLang="hu-HU"/>
              <a:pPr>
                <a:defRPr/>
              </a:pPr>
              <a:t>‹#›</a:t>
            </a:fld>
            <a:endParaRPr lang="hu-HU" altLang="hu-HU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/>
              <a:t>2013.october</a:t>
            </a:r>
            <a:endParaRPr lang="hu-HU" altLang="hu-HU" sz="1400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AFCFBC-B9A4-497B-AED9-FDCC582FFA0F}" type="slidenum">
              <a:rPr lang="hu-HU" altLang="hu-HU"/>
              <a:pPr>
                <a:defRPr/>
              </a:pPr>
              <a:t>‹#›</a:t>
            </a:fld>
            <a:endParaRPr lang="hu-HU" altLang="hu-H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/>
              <a:t>2013.october</a:t>
            </a:r>
            <a:endParaRPr lang="hu-HU" altLang="hu-HU" sz="1400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5FAD2-B9A8-4573-9456-C349A34DB574}" type="slidenum">
              <a:rPr lang="hu-HU" altLang="hu-HU"/>
              <a:pPr>
                <a:defRPr/>
              </a:pPr>
              <a:t>‹#›</a:t>
            </a:fld>
            <a:endParaRPr lang="hu-HU" altLang="hu-H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/>
              <a:t>2013.october</a:t>
            </a:r>
            <a:endParaRPr lang="hu-HU" altLang="hu-HU" sz="1400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62302-080F-401B-BAD4-4F6B68D205AE}" type="slidenum">
              <a:rPr lang="hu-HU" altLang="hu-HU"/>
              <a:pPr>
                <a:defRPr/>
              </a:pPr>
              <a:t>‹#›</a:t>
            </a:fld>
            <a:endParaRPr lang="hu-HU" altLang="hu-H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/>
              <a:t>2013.october</a:t>
            </a:r>
            <a:endParaRPr lang="hu-HU" altLang="hu-HU" sz="1400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F99416-E7C9-4CDD-8FA1-7718EB6E8140}" type="slidenum">
              <a:rPr lang="hu-HU" altLang="hu-HU"/>
              <a:pPr>
                <a:defRPr/>
              </a:pPr>
              <a:t>‹#›</a:t>
            </a:fld>
            <a:endParaRPr lang="hu-HU" altLang="hu-H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/>
              <a:t>2013.october</a:t>
            </a:r>
            <a:endParaRPr lang="hu-HU" altLang="hu-HU" sz="1400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3050" y="1604963"/>
            <a:ext cx="2054225" cy="4516437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6013450" cy="451643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17D30-BCD4-421B-8E4A-521F547D66A9}" type="slidenum">
              <a:rPr lang="hu-HU" altLang="hu-HU"/>
              <a:pPr>
                <a:defRPr/>
              </a:pPr>
              <a:t>‹#›</a:t>
            </a:fld>
            <a:endParaRPr lang="hu-HU" altLang="hu-H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/>
              <a:t>2013.october</a:t>
            </a:r>
            <a:endParaRPr lang="hu-HU" altLang="hu-HU" sz="1400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1985963"/>
            <a:ext cx="7762875" cy="1433512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3FC9F6-FD4F-405F-AAD1-AF8D3810C1FC}" type="slidenum">
              <a:rPr lang="hu-HU" altLang="hu-HU"/>
              <a:pPr>
                <a:defRPr/>
              </a:pPr>
              <a:t>‹#›</a:t>
            </a:fld>
            <a:endParaRPr lang="hu-HU" altLang="hu-H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/>
              <a:t>2013.october</a:t>
            </a:r>
            <a:endParaRPr lang="hu-HU" altLang="hu-HU" sz="1400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1604963"/>
            <a:ext cx="8220075" cy="4516437"/>
          </a:xfrm>
        </p:spPr>
        <p:txBody>
          <a:bodyPr/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461D53-175B-4D7F-B898-DF6713FD8B3F}" type="slidenum">
              <a:rPr lang="hu-HU" altLang="hu-HU"/>
              <a:pPr>
                <a:defRPr/>
              </a:pPr>
              <a:t>‹#›</a:t>
            </a:fld>
            <a:endParaRPr lang="hu-HU" altLang="hu-H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/>
              <a:t>2013.october</a:t>
            </a:r>
            <a:endParaRPr lang="hu-HU" altLang="hu-HU" sz="140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BC68F-89CD-4A2A-A430-8FD7EC0B7567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/>
              <a:t>2013.october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3838" cy="4516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3438" y="1604963"/>
            <a:ext cx="4033837" cy="4516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C6B6B4-6655-4967-AC90-1ECA0EB96EEB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/>
              <a:t>2013.october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244A2-A8F2-4B9A-8B88-DDB358D53F93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/>
              <a:t>2013.october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3626D-E5F9-4F28-BF87-0A69985587DC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/>
              <a:t>2013.october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0303A0-E8A9-4600-9C29-B20269B82867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/>
              <a:t>2013.october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38FEB8-DF40-4922-9053-2C6103A0CCD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/>
              <a:t>2013.october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72EEE-A894-4D86-B1D4-2189E70F518D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/>
              <a:t>2013.october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5019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985963"/>
            <a:ext cx="7762875" cy="14335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b" anchorCtr="1" compatLnSpc="1">
            <a:prstTxWarp prst="textNoShape">
              <a:avLst/>
            </a:prstTxWarp>
          </a:bodyPr>
          <a:lstStyle/>
          <a:p>
            <a:pPr lvl="0"/>
            <a:r>
              <a:rPr lang="en-GB" altLang="hu-HU" smtClean="0"/>
              <a:t>Címszöveg formátumának szerkesztése</a:t>
            </a:r>
          </a:p>
        </p:txBody>
      </p:sp>
      <p:sp>
        <p:nvSpPr>
          <p:cNvPr id="1027" name="Freeform 2"/>
          <p:cNvSpPr>
            <a:spLocks noChangeArrowheads="1"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7 h 1912"/>
              <a:gd name="T4" fmla="*/ 0 w 1588"/>
              <a:gd name="T5" fmla="*/ 2147483647 h 1912"/>
              <a:gd name="T6" fmla="*/ 0 w 1588"/>
              <a:gd name="T7" fmla="*/ 2147483647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/>
          </a:extLst>
        </p:spPr>
        <p:txBody>
          <a:bodyPr wrap="none" anchor="ctr"/>
          <a:lstStyle/>
          <a:p>
            <a:pPr>
              <a:defRPr/>
            </a:pPr>
            <a:endParaRPr lang="hu-HU"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86075" cy="466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ctr" eaLnBrk="1" hangingPunct="0"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24075" cy="466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0"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AE66FB27-0788-438F-B5C1-D9C8000BB23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24075" cy="466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0"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r>
              <a:rPr lang="hu-HU" altLang="hu-HU"/>
              <a:t>2013.october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0075" cy="45164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hu-HU" smtClean="0"/>
              <a:t>Vázlatszöveg formátumának szerkesztése</a:t>
            </a:r>
          </a:p>
          <a:p>
            <a:pPr lvl="1"/>
            <a:r>
              <a:rPr lang="en-GB" altLang="hu-HU" smtClean="0"/>
              <a:t>Második vázlatszint</a:t>
            </a:r>
          </a:p>
          <a:p>
            <a:pPr lvl="2"/>
            <a:r>
              <a:rPr lang="en-GB" altLang="hu-HU" smtClean="0"/>
              <a:t>Harmadik vázlatszint</a:t>
            </a:r>
          </a:p>
          <a:p>
            <a:pPr lvl="3"/>
            <a:r>
              <a:rPr lang="en-GB" altLang="hu-HU" smtClean="0"/>
              <a:t>Negyedik vázlatszint</a:t>
            </a:r>
          </a:p>
          <a:p>
            <a:pPr lvl="4"/>
            <a:r>
              <a:rPr lang="en-GB" altLang="hu-HU" smtClean="0"/>
              <a:t>Ötödik vázlatszint</a:t>
            </a:r>
          </a:p>
          <a:p>
            <a:pPr lvl="4"/>
            <a:r>
              <a:rPr lang="en-GB" altLang="hu-HU" smtClean="0"/>
              <a:t>Hatodik vázlatszint</a:t>
            </a:r>
          </a:p>
          <a:p>
            <a:pPr lvl="4"/>
            <a:r>
              <a:rPr lang="en-GB" altLang="hu-HU" smtClean="0"/>
              <a:t>Hetedik vázlatszint</a:t>
            </a:r>
          </a:p>
          <a:p>
            <a:pPr lvl="4"/>
            <a:r>
              <a:rPr lang="en-GB" altLang="hu-HU" smtClean="0"/>
              <a:t>Nyolcadik vázlatszint</a:t>
            </a:r>
          </a:p>
          <a:p>
            <a:pPr lvl="4"/>
            <a:r>
              <a:rPr lang="en-GB" altLang="hu-HU" smtClean="0"/>
              <a:t>Kilencedik vázlatszint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3" r:id="rId11"/>
    <p:sldLayoutId id="2147483704" r:id="rId12"/>
    <p:sldLayoutId id="2147483705" r:id="rId13"/>
    <p:sldLayoutId id="2147483706" r:id="rId14"/>
    <p:sldLayoutId id="2147483700" r:id="rId15"/>
  </p:sldLayoutIdLst>
  <p:hf hdr="0" ftr="0"/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Arial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Arial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Arial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Arial" charset="0"/>
        </a:defRPr>
      </a:lvl5pPr>
      <a:lvl6pPr marL="25146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Arial" charset="0"/>
        </a:defRPr>
      </a:lvl6pPr>
      <a:lvl7pPr marL="29718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Arial" charset="0"/>
        </a:defRPr>
      </a:lvl7pPr>
      <a:lvl8pPr marL="34290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Arial" charset="0"/>
        </a:defRPr>
      </a:lvl8pPr>
      <a:lvl9pPr marL="38862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5019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985963"/>
            <a:ext cx="7762875" cy="14335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b" anchorCtr="1" compatLnSpc="1">
            <a:prstTxWarp prst="textNoShape">
              <a:avLst/>
            </a:prstTxWarp>
          </a:bodyPr>
          <a:lstStyle/>
          <a:p>
            <a:pPr lvl="0"/>
            <a:r>
              <a:rPr lang="en-GB" altLang="hu-HU" smtClean="0"/>
              <a:t>Címszöveg formátumának szerkesztése</a:t>
            </a:r>
          </a:p>
        </p:txBody>
      </p:sp>
      <p:sp>
        <p:nvSpPr>
          <p:cNvPr id="2051" name="Freeform 2"/>
          <p:cNvSpPr>
            <a:spLocks noChangeArrowheads="1"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7 h 1912"/>
              <a:gd name="T4" fmla="*/ 0 w 1588"/>
              <a:gd name="T5" fmla="*/ 2147483647 h 1912"/>
              <a:gd name="T6" fmla="*/ 0 w 1588"/>
              <a:gd name="T7" fmla="*/ 2147483647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/>
          </a:extLst>
        </p:spPr>
        <p:txBody>
          <a:bodyPr wrap="none" anchor="ctr"/>
          <a:lstStyle/>
          <a:p>
            <a:pPr>
              <a:defRPr/>
            </a:pPr>
            <a:endParaRPr lang="hu-HU"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24075" cy="466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0"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3314E0B9-3BBA-4170-8A3E-4B09DA5D72D1}" type="slidenum">
              <a:rPr lang="hu-HU" altLang="hu-HU"/>
              <a:pPr>
                <a:defRPr/>
              </a:pPr>
              <a:t>‹#›</a:t>
            </a:fld>
            <a:endParaRPr lang="hu-HU" altLang="hu-HU" dirty="0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24075" cy="466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0"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r>
              <a:rPr lang="hu-HU" altLang="hu-HU"/>
              <a:t>2013.october</a:t>
            </a:r>
            <a:endParaRPr lang="hu-HU" altLang="hu-HU" dirty="0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0075" cy="45164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hu-HU" smtClean="0"/>
              <a:t>Vázlatszöveg formátumának szerkesztése</a:t>
            </a:r>
          </a:p>
          <a:p>
            <a:pPr lvl="1"/>
            <a:r>
              <a:rPr lang="en-GB" altLang="hu-HU" smtClean="0"/>
              <a:t>Második vázlatszint</a:t>
            </a:r>
          </a:p>
          <a:p>
            <a:pPr lvl="2"/>
            <a:r>
              <a:rPr lang="en-GB" altLang="hu-HU" smtClean="0"/>
              <a:t>Harmadik vázlatszint</a:t>
            </a:r>
          </a:p>
          <a:p>
            <a:pPr lvl="3"/>
            <a:r>
              <a:rPr lang="en-GB" altLang="hu-HU" smtClean="0"/>
              <a:t>Negyedik vázlatszint</a:t>
            </a:r>
          </a:p>
          <a:p>
            <a:pPr lvl="4"/>
            <a:r>
              <a:rPr lang="en-GB" altLang="hu-HU" smtClean="0"/>
              <a:t>Ötödik vázlatszint</a:t>
            </a:r>
          </a:p>
          <a:p>
            <a:pPr lvl="4"/>
            <a:r>
              <a:rPr lang="en-GB" altLang="hu-HU" smtClean="0"/>
              <a:t>Hatodik vázlatszint</a:t>
            </a:r>
          </a:p>
          <a:p>
            <a:pPr lvl="4"/>
            <a:r>
              <a:rPr lang="en-GB" altLang="hu-HU" smtClean="0"/>
              <a:t>Hetedik vázlatszint</a:t>
            </a:r>
          </a:p>
          <a:p>
            <a:pPr lvl="4"/>
            <a:r>
              <a:rPr lang="en-GB" altLang="hu-HU" smtClean="0"/>
              <a:t>Nyolcadik vázlatszint</a:t>
            </a:r>
          </a:p>
          <a:p>
            <a:pPr lvl="4"/>
            <a:r>
              <a:rPr lang="en-GB" altLang="hu-HU" smtClean="0"/>
              <a:t>Kilencedik vázlatszint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7" r:id="rId2"/>
    <p:sldLayoutId id="2147483708" r:id="rId3"/>
    <p:sldLayoutId id="2147483702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hf hdr="0" ftr="0"/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Arial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Arial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Arial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Arial" charset="0"/>
        </a:defRPr>
      </a:lvl5pPr>
      <a:lvl6pPr marL="25146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Arial" charset="0"/>
        </a:defRPr>
      </a:lvl6pPr>
      <a:lvl7pPr marL="29718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Arial" charset="0"/>
        </a:defRPr>
      </a:lvl7pPr>
      <a:lvl8pPr marL="34290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Arial" charset="0"/>
        </a:defRPr>
      </a:lvl8pPr>
      <a:lvl9pPr marL="38862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hyperlink" Target="http://en.wikipedia.org/wiki/Image:Buncefield2.jpg" TargetMode="External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file:///C:\AGEL-CBI\C&#233;g\El&#337;ad&#225;sok\Ag&#225;rd20060302\2005%20Hertfordshire%20Oil%20Storage%20Terminal%20fire%20-%20Wikipedia,%20the%20free%20encyclopedia_elemei\180px-Buncefield2.jpg" TargetMode="External"/><Relationship Id="rId4" Type="http://schemas.openxmlformats.org/officeDocument/2006/relationships/image" Target="../media/image14.jpeg"/><Relationship Id="rId9" Type="http://schemas.openxmlformats.org/officeDocument/2006/relationships/image" Target="file:///C:\AGEL-CBI\C&#233;g\El&#337;ad&#225;sok\Ag&#225;rd20060302\Court%20action%20over%20Buncefield%20fire_elemei\4660158_elemei\_41270548_buncefieldafp.jp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wmf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.pn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.png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79388" y="1916113"/>
            <a:ext cx="8497887" cy="1470025"/>
          </a:xfrm>
          <a:noFill/>
        </p:spPr>
        <p:txBody>
          <a:bodyPr lIns="91440" tIns="45720" rIns="91440" bIns="45720" anchor="t" anchorCtr="0"/>
          <a:lstStyle/>
          <a:p>
            <a:pPr algn="ctr"/>
            <a:r>
              <a:rPr lang="hu-HU" altLang="zh-CN" sz="4000" b="1" smtClean="0">
                <a:solidFill>
                  <a:srgbClr val="990F0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</a:t>
            </a:r>
            <a:r>
              <a:rPr lang="hu-HU" altLang="zh-CN" sz="4000" smtClean="0">
                <a:solidFill>
                  <a:srgbClr val="990F0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ATASZTÓFAVÉDELEM</a:t>
            </a:r>
            <a:endParaRPr lang="hu-HU" sz="4000" smtClean="0">
              <a:solidFill>
                <a:srgbClr val="990F01"/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2770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331913" y="4508500"/>
            <a:ext cx="6400800" cy="2060575"/>
          </a:xfrm>
          <a:noFill/>
        </p:spPr>
        <p:txBody>
          <a:bodyPr/>
          <a:lstStyle/>
          <a:p>
            <a:pPr marL="0" indent="0" algn="ctr">
              <a:lnSpc>
                <a:spcPct val="90000"/>
              </a:lnSpc>
              <a:buFont typeface="Times New Roman" pitchFamily="18" charset="0"/>
              <a:buNone/>
            </a:pPr>
            <a:r>
              <a:rPr lang="hu-HU" sz="2800" b="1" smtClean="0">
                <a:solidFill>
                  <a:srgbClr val="00443A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Csók László </a:t>
            </a:r>
          </a:p>
          <a:p>
            <a:pPr marL="0" indent="0" algn="ctr">
              <a:lnSpc>
                <a:spcPct val="90000"/>
              </a:lnSpc>
              <a:buFont typeface="Times New Roman" pitchFamily="18" charset="0"/>
              <a:buNone/>
            </a:pPr>
            <a:r>
              <a:rPr lang="hu-HU" sz="2800" smtClean="0">
                <a:solidFill>
                  <a:srgbClr val="00443A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okleveles vegyészmérnök</a:t>
            </a:r>
          </a:p>
          <a:p>
            <a:pPr marL="0" indent="0" algn="ctr">
              <a:lnSpc>
                <a:spcPct val="90000"/>
              </a:lnSpc>
              <a:buFont typeface="Times New Roman" pitchFamily="18" charset="0"/>
              <a:buNone/>
            </a:pPr>
            <a:r>
              <a:rPr lang="hu-HU" sz="2800" b="1" smtClean="0">
                <a:solidFill>
                  <a:srgbClr val="00443A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BM OKF Veszélyes Üzemek Főosztály</a:t>
            </a:r>
          </a:p>
          <a:p>
            <a:pPr marL="0" indent="0" algn="ctr">
              <a:lnSpc>
                <a:spcPct val="90000"/>
              </a:lnSpc>
              <a:buFont typeface="Times New Roman" pitchFamily="18" charset="0"/>
              <a:buNone/>
            </a:pPr>
            <a:r>
              <a:rPr lang="hu-HU" sz="2400" b="1" smtClean="0">
                <a:solidFill>
                  <a:srgbClr val="00443A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Nukleárisbaleset-elhárítási Osztály</a:t>
            </a:r>
          </a:p>
          <a:p>
            <a:pPr marL="0" indent="0" algn="ctr">
              <a:lnSpc>
                <a:spcPct val="90000"/>
              </a:lnSpc>
              <a:buFont typeface="Times New Roman" pitchFamily="18" charset="0"/>
              <a:buNone/>
            </a:pPr>
            <a:endParaRPr lang="hu-HU" sz="2800" i="1" smtClean="0">
              <a:solidFill>
                <a:srgbClr val="00443A"/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1259632" y="2245402"/>
            <a:ext cx="786369" cy="295232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/>
        </p:spPr>
        <p:txBody>
          <a:bodyPr vert="wordArtVertRtl" anchor="b" anchorCtr="1">
            <a:flatTx/>
          </a:bodyPr>
          <a:lstStyle/>
          <a:p>
            <a:pPr algn="ctr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hu-HU" sz="3600" kern="0" spc="-100" dirty="0">
                <a:solidFill>
                  <a:srgbClr val="990F01"/>
                </a:solidFill>
                <a:latin typeface="Arial" charset="0"/>
                <a:ea typeface="+mj-ea"/>
                <a:cs typeface="+mj-cs"/>
              </a:rPr>
              <a:t>ÉMIA</a:t>
            </a:r>
          </a:p>
        </p:txBody>
      </p:sp>
      <p:sp>
        <p:nvSpPr>
          <p:cNvPr id="32772" name="Rectangle 2"/>
          <p:cNvSpPr txBox="1">
            <a:spLocks noChangeArrowheads="1"/>
          </p:cNvSpPr>
          <p:nvPr/>
        </p:nvSpPr>
        <p:spPr bwMode="auto">
          <a:xfrm>
            <a:off x="1757363" y="2757488"/>
            <a:ext cx="5688012" cy="84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hu-HU" altLang="zh-CN" sz="4000">
                <a:solidFill>
                  <a:srgbClr val="990F0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kapcsolata</a:t>
            </a:r>
            <a:endParaRPr lang="hu-HU" sz="4000">
              <a:solidFill>
                <a:srgbClr val="990F0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5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1113"/>
            <a:ext cx="8496300" cy="1054100"/>
          </a:xfrm>
        </p:spPr>
        <p:txBody>
          <a:bodyPr/>
          <a:lstStyle/>
          <a:p>
            <a:pPr>
              <a:defRPr/>
            </a:pPr>
            <a:r>
              <a:rPr lang="hu-HU" sz="3200" b="1" dirty="0">
                <a:solidFill>
                  <a:srgbClr val="A5002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Hatások-1</a:t>
            </a:r>
          </a:p>
        </p:txBody>
      </p:sp>
      <p:sp>
        <p:nvSpPr>
          <p:cNvPr id="488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196975"/>
            <a:ext cx="2736850" cy="1403350"/>
          </a:xfrm>
          <a:gradFill rotWithShape="1">
            <a:gsLst>
              <a:gs pos="0">
                <a:srgbClr val="FFFF00">
                  <a:alpha val="80000"/>
                </a:srgbClr>
              </a:gs>
              <a:gs pos="50000">
                <a:srgbClr val="FFFF99"/>
              </a:gs>
              <a:gs pos="100000">
                <a:srgbClr val="FFFF00">
                  <a:alpha val="80000"/>
                </a:srgbClr>
              </a:gs>
            </a:gsLst>
            <a:lin ang="5400000" scaled="1"/>
          </a:gradFill>
          <a:ln w="3175">
            <a:solidFill>
              <a:srgbClr val="800000"/>
            </a:solidFill>
            <a:miter lim="800000"/>
            <a:headEnd/>
            <a:tailEnd/>
          </a:ln>
        </p:spPr>
        <p:txBody>
          <a:bodyPr lIns="18000" tIns="36000" rIns="18000" bIns="36000" anchor="ctr" anchorCtr="1"/>
          <a:lstStyle/>
          <a:p>
            <a:pPr marL="609600" indent="-609600" algn="ctr">
              <a:buFontTx/>
              <a:buNone/>
              <a:defRPr/>
            </a:pPr>
            <a:r>
              <a:rPr lang="hu-HU" sz="2400" b="1" dirty="0">
                <a:solidFill>
                  <a:srgbClr val="003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MÉRGEZÉS</a:t>
            </a:r>
          </a:p>
        </p:txBody>
      </p:sp>
      <p:sp>
        <p:nvSpPr>
          <p:cNvPr id="47109" name="Rectangle 4"/>
          <p:cNvSpPr>
            <a:spLocks noChangeArrowheads="1"/>
          </p:cNvSpPr>
          <p:nvPr/>
        </p:nvSpPr>
        <p:spPr bwMode="auto">
          <a:xfrm>
            <a:off x="4140200" y="1196975"/>
            <a:ext cx="4824413" cy="498475"/>
          </a:xfrm>
          <a:prstGeom prst="rect">
            <a:avLst/>
          </a:prstGeom>
          <a:gradFill rotWithShape="1">
            <a:gsLst>
              <a:gs pos="0">
                <a:srgbClr val="FFFF00">
                  <a:alpha val="50000"/>
                </a:srgbClr>
              </a:gs>
              <a:gs pos="100000">
                <a:srgbClr val="FFFFCC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lIns="18000" rIns="18000">
            <a:spAutoFit/>
          </a:bodyPr>
          <a:lstStyle/>
          <a:p>
            <a:pPr>
              <a:lnSpc>
                <a:spcPct val="110000"/>
              </a:lnSpc>
            </a:pPr>
            <a:r>
              <a:rPr lang="hu-HU">
                <a:solidFill>
                  <a:srgbClr val="CC0000"/>
                </a:solidFill>
              </a:rPr>
              <a:t>Szennyezett tárgyakkal való érintkezés</a:t>
            </a:r>
          </a:p>
        </p:txBody>
      </p:sp>
      <p:sp>
        <p:nvSpPr>
          <p:cNvPr id="47110" name="Rectangle 5"/>
          <p:cNvSpPr>
            <a:spLocks noChangeArrowheads="1"/>
          </p:cNvSpPr>
          <p:nvPr/>
        </p:nvSpPr>
        <p:spPr bwMode="auto">
          <a:xfrm>
            <a:off x="4154488" y="1695450"/>
            <a:ext cx="4321175" cy="393700"/>
          </a:xfrm>
          <a:prstGeom prst="rect">
            <a:avLst/>
          </a:prstGeom>
          <a:gradFill rotWithShape="1">
            <a:gsLst>
              <a:gs pos="0">
                <a:srgbClr val="FFFF00">
                  <a:alpha val="50000"/>
                </a:srgbClr>
              </a:gs>
              <a:gs pos="100000">
                <a:srgbClr val="FFFFCC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lIns="18000" rIns="18000">
            <a:spAutoFit/>
          </a:bodyPr>
          <a:lstStyle/>
          <a:p>
            <a:pPr>
              <a:lnSpc>
                <a:spcPct val="110000"/>
              </a:lnSpc>
            </a:pPr>
            <a:r>
              <a:rPr lang="hu-HU">
                <a:solidFill>
                  <a:srgbClr val="CC0000"/>
                </a:solidFill>
              </a:rPr>
              <a:t>Közvetlen mérgezés</a:t>
            </a:r>
          </a:p>
        </p:txBody>
      </p:sp>
      <p:sp>
        <p:nvSpPr>
          <p:cNvPr id="47111" name="Rectangle 6"/>
          <p:cNvSpPr>
            <a:spLocks noChangeArrowheads="1"/>
          </p:cNvSpPr>
          <p:nvPr/>
        </p:nvSpPr>
        <p:spPr bwMode="auto">
          <a:xfrm>
            <a:off x="4140200" y="2205038"/>
            <a:ext cx="4679950" cy="493712"/>
          </a:xfrm>
          <a:prstGeom prst="rect">
            <a:avLst/>
          </a:prstGeom>
          <a:gradFill rotWithShape="1">
            <a:gsLst>
              <a:gs pos="0">
                <a:srgbClr val="FFFF00">
                  <a:alpha val="50000"/>
                </a:srgbClr>
              </a:gs>
              <a:gs pos="100000">
                <a:srgbClr val="FFFFCC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lIns="18000" rIns="18000">
            <a:spAutoFit/>
          </a:bodyPr>
          <a:lstStyle/>
          <a:p>
            <a:pPr>
              <a:lnSpc>
                <a:spcPct val="110000"/>
              </a:lnSpc>
            </a:pPr>
            <a:r>
              <a:rPr lang="hu-HU">
                <a:solidFill>
                  <a:srgbClr val="CC0000"/>
                </a:solidFill>
              </a:rPr>
              <a:t>Szennyezett élelmiszer fogyasztása</a:t>
            </a:r>
          </a:p>
        </p:txBody>
      </p:sp>
      <p:sp>
        <p:nvSpPr>
          <p:cNvPr id="47112" name="Line 7"/>
          <p:cNvSpPr>
            <a:spLocks noChangeShapeType="1"/>
          </p:cNvSpPr>
          <p:nvPr/>
        </p:nvSpPr>
        <p:spPr bwMode="auto">
          <a:xfrm>
            <a:off x="4140200" y="1196975"/>
            <a:ext cx="0" cy="140335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 lIns="18000" tIns="36000" rIns="18000" bIns="36000"/>
          <a:lstStyle/>
          <a:p>
            <a:endParaRPr lang="hu-HU"/>
          </a:p>
        </p:txBody>
      </p:sp>
      <p:sp>
        <p:nvSpPr>
          <p:cNvPr id="47113" name="AutoShape 8"/>
          <p:cNvSpPr>
            <a:spLocks noChangeArrowheads="1"/>
          </p:cNvSpPr>
          <p:nvPr/>
        </p:nvSpPr>
        <p:spPr bwMode="auto">
          <a:xfrm>
            <a:off x="3276600" y="1484313"/>
            <a:ext cx="863600" cy="86518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621 h 21600"/>
              <a:gd name="T14" fmla="*/ 18309 w 21600"/>
              <a:gd name="T15" fmla="*/ 1597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4738" y="0"/>
                </a:moveTo>
                <a:lnTo>
                  <a:pt x="14738" y="5621"/>
                </a:lnTo>
                <a:lnTo>
                  <a:pt x="3375" y="5621"/>
                </a:lnTo>
                <a:lnTo>
                  <a:pt x="3375" y="15979"/>
                </a:lnTo>
                <a:lnTo>
                  <a:pt x="14738" y="15979"/>
                </a:lnTo>
                <a:lnTo>
                  <a:pt x="14738" y="21600"/>
                </a:lnTo>
                <a:lnTo>
                  <a:pt x="21600" y="10800"/>
                </a:lnTo>
                <a:lnTo>
                  <a:pt x="14738" y="0"/>
                </a:lnTo>
                <a:close/>
              </a:path>
              <a:path w="21600" h="21600">
                <a:moveTo>
                  <a:pt x="1350" y="5621"/>
                </a:moveTo>
                <a:lnTo>
                  <a:pt x="1350" y="15979"/>
                </a:lnTo>
                <a:lnTo>
                  <a:pt x="2700" y="15979"/>
                </a:lnTo>
                <a:lnTo>
                  <a:pt x="2700" y="5621"/>
                </a:lnTo>
                <a:lnTo>
                  <a:pt x="1350" y="5621"/>
                </a:lnTo>
                <a:close/>
              </a:path>
              <a:path w="21600" h="21600">
                <a:moveTo>
                  <a:pt x="0" y="5621"/>
                </a:moveTo>
                <a:lnTo>
                  <a:pt x="0" y="15979"/>
                </a:lnTo>
                <a:lnTo>
                  <a:pt x="675" y="15979"/>
                </a:lnTo>
                <a:lnTo>
                  <a:pt x="675" y="5621"/>
                </a:lnTo>
                <a:lnTo>
                  <a:pt x="0" y="5621"/>
                </a:lnTo>
                <a:close/>
              </a:path>
            </a:pathLst>
          </a:custGeom>
          <a:solidFill>
            <a:srgbClr val="339966">
              <a:alpha val="59999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pic>
        <p:nvPicPr>
          <p:cNvPr id="24587" name="Picture 9" descr="bhopal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3187700"/>
            <a:ext cx="3890963" cy="3251200"/>
          </a:xfrm>
          <a:prstGeom prst="rect">
            <a:avLst/>
          </a:prstGeom>
          <a:noFill/>
          <a:ln w="38100">
            <a:solidFill>
              <a:srgbClr val="FFCC00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/>
          </a:extLst>
        </p:spPr>
      </p:pic>
      <p:sp>
        <p:nvSpPr>
          <p:cNvPr id="47115" name="Rectangle 10"/>
          <p:cNvSpPr>
            <a:spLocks noChangeArrowheads="1"/>
          </p:cNvSpPr>
          <p:nvPr/>
        </p:nvSpPr>
        <p:spPr bwMode="auto">
          <a:xfrm>
            <a:off x="4402138" y="3187700"/>
            <a:ext cx="3816350" cy="493713"/>
          </a:xfrm>
          <a:prstGeom prst="rect">
            <a:avLst/>
          </a:prstGeom>
          <a:gradFill rotWithShape="1">
            <a:gsLst>
              <a:gs pos="0">
                <a:srgbClr val="FFFF00">
                  <a:alpha val="50000"/>
                </a:srgbClr>
              </a:gs>
              <a:gs pos="100000">
                <a:srgbClr val="FFFFCC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lIns="18000" rIns="18000">
            <a:spAutoFit/>
          </a:bodyPr>
          <a:lstStyle/>
          <a:p>
            <a:pPr>
              <a:lnSpc>
                <a:spcPct val="110000"/>
              </a:lnSpc>
            </a:pPr>
            <a:r>
              <a:rPr lang="hu-HU">
                <a:solidFill>
                  <a:srgbClr val="000000"/>
                </a:solidFill>
              </a:rPr>
              <a:t>INDIA, Bhopal; 1984. dec. 3.</a:t>
            </a:r>
          </a:p>
        </p:txBody>
      </p:sp>
      <p:sp>
        <p:nvSpPr>
          <p:cNvPr id="47116" name="Rectangle 11"/>
          <p:cNvSpPr>
            <a:spLocks noChangeArrowheads="1"/>
          </p:cNvSpPr>
          <p:nvPr/>
        </p:nvSpPr>
        <p:spPr bwMode="auto">
          <a:xfrm>
            <a:off x="4411663" y="4740275"/>
            <a:ext cx="4103687" cy="1698625"/>
          </a:xfrm>
          <a:prstGeom prst="rect">
            <a:avLst/>
          </a:prstGeom>
          <a:gradFill rotWithShape="1">
            <a:gsLst>
              <a:gs pos="0">
                <a:srgbClr val="FFFF00">
                  <a:alpha val="50000"/>
                </a:srgbClr>
              </a:gs>
              <a:gs pos="100000">
                <a:srgbClr val="FFFFCC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lIns="18000" rIns="18000">
            <a:spAutoFit/>
          </a:bodyPr>
          <a:lstStyle/>
          <a:p>
            <a:pPr>
              <a:lnSpc>
                <a:spcPct val="110000"/>
              </a:lnSpc>
            </a:pPr>
            <a:r>
              <a:rPr lang="hu-HU">
                <a:solidFill>
                  <a:srgbClr val="003300"/>
                </a:solidFill>
              </a:rPr>
              <a:t>- 41 t metil-izocianát kikerülése</a:t>
            </a:r>
          </a:p>
          <a:p>
            <a:pPr>
              <a:lnSpc>
                <a:spcPct val="110000"/>
              </a:lnSpc>
            </a:pPr>
            <a:r>
              <a:rPr lang="hu-HU">
                <a:solidFill>
                  <a:srgbClr val="003300"/>
                </a:solidFill>
              </a:rPr>
              <a:t>- 3598 halott</a:t>
            </a:r>
          </a:p>
          <a:p>
            <a:pPr>
              <a:lnSpc>
                <a:spcPct val="110000"/>
              </a:lnSpc>
            </a:pPr>
            <a:r>
              <a:rPr lang="hu-HU">
                <a:solidFill>
                  <a:srgbClr val="003300"/>
                </a:solidFill>
              </a:rPr>
              <a:t>- 100000 ember mérgezése </a:t>
            </a:r>
          </a:p>
          <a:p>
            <a:pPr>
              <a:lnSpc>
                <a:spcPct val="110000"/>
              </a:lnSpc>
            </a:pPr>
            <a:r>
              <a:rPr lang="hu-HU">
                <a:solidFill>
                  <a:srgbClr val="003300"/>
                </a:solidFill>
              </a:rPr>
              <a:t>- 200000 embert kitelepítése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8" name="Rectangle 2"/>
          <p:cNvSpPr>
            <a:spLocks noGrp="1" noChangeArrowheads="1"/>
          </p:cNvSpPr>
          <p:nvPr>
            <p:ph type="title"/>
          </p:nvPr>
        </p:nvSpPr>
        <p:spPr>
          <a:xfrm>
            <a:off x="369888" y="0"/>
            <a:ext cx="8496300" cy="1054100"/>
          </a:xfrm>
        </p:spPr>
        <p:txBody>
          <a:bodyPr/>
          <a:lstStyle/>
          <a:p>
            <a:pPr>
              <a:defRPr/>
            </a:pPr>
            <a:r>
              <a:rPr lang="hu-HU" sz="3200" b="1" dirty="0">
                <a:solidFill>
                  <a:srgbClr val="A5002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Hatások-2</a:t>
            </a:r>
            <a:endParaRPr lang="hu-HU" sz="2000" b="1" i="1" dirty="0">
              <a:solidFill>
                <a:srgbClr val="A5002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90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196975"/>
            <a:ext cx="2736850" cy="1403350"/>
          </a:xfrm>
          <a:gradFill rotWithShape="1">
            <a:gsLst>
              <a:gs pos="0">
                <a:srgbClr val="FFFF00">
                  <a:alpha val="80000"/>
                </a:srgbClr>
              </a:gs>
              <a:gs pos="50000">
                <a:srgbClr val="FFFF99"/>
              </a:gs>
              <a:gs pos="100000">
                <a:srgbClr val="FFFF00">
                  <a:alpha val="80000"/>
                </a:srgbClr>
              </a:gs>
            </a:gsLst>
            <a:lin ang="5400000" scaled="1"/>
          </a:gradFill>
          <a:ln w="3175">
            <a:solidFill>
              <a:srgbClr val="800000"/>
            </a:solidFill>
            <a:miter lim="800000"/>
            <a:headEnd/>
            <a:tailEnd/>
          </a:ln>
        </p:spPr>
        <p:txBody>
          <a:bodyPr lIns="18000" tIns="36000" rIns="18000" bIns="36000" anchor="ctr" anchorCtr="1"/>
          <a:lstStyle/>
          <a:p>
            <a:pPr marL="609600" indent="-609600" algn="ctr">
              <a:buFontTx/>
              <a:buNone/>
              <a:defRPr/>
            </a:pPr>
            <a:r>
              <a:rPr lang="hu-HU" sz="2400" b="1" dirty="0">
                <a:solidFill>
                  <a:srgbClr val="003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HŐSUGÁRZÁS</a:t>
            </a:r>
          </a:p>
        </p:txBody>
      </p:sp>
      <p:sp>
        <p:nvSpPr>
          <p:cNvPr id="49157" name="Rectangle 4"/>
          <p:cNvSpPr>
            <a:spLocks noChangeArrowheads="1"/>
          </p:cNvSpPr>
          <p:nvPr/>
        </p:nvSpPr>
        <p:spPr bwMode="auto">
          <a:xfrm>
            <a:off x="4140200" y="1196975"/>
            <a:ext cx="3744913" cy="393700"/>
          </a:xfrm>
          <a:prstGeom prst="rect">
            <a:avLst/>
          </a:prstGeom>
          <a:gradFill rotWithShape="1">
            <a:gsLst>
              <a:gs pos="0">
                <a:srgbClr val="FFFF00">
                  <a:alpha val="50000"/>
                </a:srgbClr>
              </a:gs>
              <a:gs pos="100000">
                <a:srgbClr val="FFFFCC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lIns="18000" rIns="18000">
            <a:spAutoFit/>
          </a:bodyPr>
          <a:lstStyle/>
          <a:p>
            <a:pPr>
              <a:lnSpc>
                <a:spcPct val="110000"/>
              </a:lnSpc>
            </a:pPr>
            <a:r>
              <a:rPr lang="hu-HU">
                <a:solidFill>
                  <a:srgbClr val="CC0000"/>
                </a:solidFill>
              </a:rPr>
              <a:t>Építmény károsodás</a:t>
            </a:r>
          </a:p>
        </p:txBody>
      </p:sp>
      <p:sp>
        <p:nvSpPr>
          <p:cNvPr id="49158" name="Rectangle 5"/>
          <p:cNvSpPr>
            <a:spLocks noChangeArrowheads="1"/>
          </p:cNvSpPr>
          <p:nvPr/>
        </p:nvSpPr>
        <p:spPr bwMode="auto">
          <a:xfrm>
            <a:off x="4140200" y="1916113"/>
            <a:ext cx="3744913" cy="669925"/>
          </a:xfrm>
          <a:prstGeom prst="rect">
            <a:avLst/>
          </a:prstGeom>
          <a:gradFill rotWithShape="1">
            <a:gsLst>
              <a:gs pos="0">
                <a:srgbClr val="FFFF00">
                  <a:alpha val="50000"/>
                </a:srgbClr>
              </a:gs>
              <a:gs pos="100000">
                <a:srgbClr val="FFFFCC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lIns="18000" rIns="18000">
            <a:spAutoFit/>
          </a:bodyPr>
          <a:lstStyle/>
          <a:p>
            <a:pPr>
              <a:lnSpc>
                <a:spcPct val="110000"/>
              </a:lnSpc>
            </a:pPr>
            <a:r>
              <a:rPr lang="hu-HU">
                <a:solidFill>
                  <a:srgbClr val="CC0000"/>
                </a:solidFill>
              </a:rPr>
              <a:t>Személyi sérülés</a:t>
            </a:r>
          </a:p>
          <a:p>
            <a:pPr>
              <a:lnSpc>
                <a:spcPct val="110000"/>
              </a:lnSpc>
            </a:pPr>
            <a:r>
              <a:rPr lang="hu-HU" sz="1400">
                <a:solidFill>
                  <a:srgbClr val="CC0000"/>
                </a:solidFill>
              </a:rPr>
              <a:t>Első-, másod-, harmadfokú égési sérülés</a:t>
            </a:r>
          </a:p>
        </p:txBody>
      </p:sp>
      <p:sp>
        <p:nvSpPr>
          <p:cNvPr id="49159" name="Line 6"/>
          <p:cNvSpPr>
            <a:spLocks noChangeShapeType="1"/>
          </p:cNvSpPr>
          <p:nvPr/>
        </p:nvSpPr>
        <p:spPr bwMode="auto">
          <a:xfrm>
            <a:off x="4140200" y="1196975"/>
            <a:ext cx="0" cy="140335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 lIns="18000" tIns="36000" rIns="18000" bIns="36000"/>
          <a:lstStyle/>
          <a:p>
            <a:endParaRPr lang="hu-HU"/>
          </a:p>
        </p:txBody>
      </p:sp>
      <p:sp>
        <p:nvSpPr>
          <p:cNvPr id="49160" name="AutoShape 7"/>
          <p:cNvSpPr>
            <a:spLocks noChangeArrowheads="1"/>
          </p:cNvSpPr>
          <p:nvPr/>
        </p:nvSpPr>
        <p:spPr bwMode="auto">
          <a:xfrm>
            <a:off x="3276600" y="1484313"/>
            <a:ext cx="863600" cy="86518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621 h 21600"/>
              <a:gd name="T14" fmla="*/ 18309 w 21600"/>
              <a:gd name="T15" fmla="*/ 1597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4738" y="0"/>
                </a:moveTo>
                <a:lnTo>
                  <a:pt x="14738" y="5621"/>
                </a:lnTo>
                <a:lnTo>
                  <a:pt x="3375" y="5621"/>
                </a:lnTo>
                <a:lnTo>
                  <a:pt x="3375" y="15979"/>
                </a:lnTo>
                <a:lnTo>
                  <a:pt x="14738" y="15979"/>
                </a:lnTo>
                <a:lnTo>
                  <a:pt x="14738" y="21600"/>
                </a:lnTo>
                <a:lnTo>
                  <a:pt x="21600" y="10800"/>
                </a:lnTo>
                <a:lnTo>
                  <a:pt x="14738" y="0"/>
                </a:lnTo>
                <a:close/>
              </a:path>
              <a:path w="21600" h="21600">
                <a:moveTo>
                  <a:pt x="1350" y="5621"/>
                </a:moveTo>
                <a:lnTo>
                  <a:pt x="1350" y="15979"/>
                </a:lnTo>
                <a:lnTo>
                  <a:pt x="2700" y="15979"/>
                </a:lnTo>
                <a:lnTo>
                  <a:pt x="2700" y="5621"/>
                </a:lnTo>
                <a:lnTo>
                  <a:pt x="1350" y="5621"/>
                </a:lnTo>
                <a:close/>
              </a:path>
              <a:path w="21600" h="21600">
                <a:moveTo>
                  <a:pt x="0" y="5621"/>
                </a:moveTo>
                <a:lnTo>
                  <a:pt x="0" y="15979"/>
                </a:lnTo>
                <a:lnTo>
                  <a:pt x="675" y="15979"/>
                </a:lnTo>
                <a:lnTo>
                  <a:pt x="675" y="5621"/>
                </a:lnTo>
                <a:lnTo>
                  <a:pt x="0" y="5621"/>
                </a:lnTo>
                <a:close/>
              </a:path>
            </a:pathLst>
          </a:custGeom>
          <a:solidFill>
            <a:srgbClr val="339966">
              <a:alpha val="59999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9161" name="Rectangle 8"/>
          <p:cNvSpPr>
            <a:spLocks noChangeArrowheads="1"/>
          </p:cNvSpPr>
          <p:nvPr/>
        </p:nvSpPr>
        <p:spPr bwMode="auto">
          <a:xfrm>
            <a:off x="179388" y="2924175"/>
            <a:ext cx="3313112" cy="493713"/>
          </a:xfrm>
          <a:prstGeom prst="rect">
            <a:avLst/>
          </a:prstGeom>
          <a:gradFill rotWithShape="1">
            <a:gsLst>
              <a:gs pos="0">
                <a:srgbClr val="FFFF00">
                  <a:alpha val="50000"/>
                </a:srgbClr>
              </a:gs>
              <a:gs pos="100000">
                <a:srgbClr val="FFFFCC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lIns="18000" rIns="18000">
            <a:spAutoFit/>
          </a:bodyPr>
          <a:lstStyle/>
          <a:p>
            <a:pPr>
              <a:lnSpc>
                <a:spcPct val="110000"/>
              </a:lnSpc>
            </a:pPr>
            <a:r>
              <a:rPr lang="hu-HU">
                <a:solidFill>
                  <a:srgbClr val="000000"/>
                </a:solidFill>
              </a:rPr>
              <a:t>Buncefield; 2005. dec. 11.</a:t>
            </a:r>
          </a:p>
        </p:txBody>
      </p:sp>
      <p:sp>
        <p:nvSpPr>
          <p:cNvPr id="49162" name="Rectangle 9"/>
          <p:cNvSpPr>
            <a:spLocks noChangeArrowheads="1"/>
          </p:cNvSpPr>
          <p:nvPr/>
        </p:nvSpPr>
        <p:spPr bwMode="auto">
          <a:xfrm>
            <a:off x="3635375" y="2781300"/>
            <a:ext cx="2376488" cy="677863"/>
          </a:xfrm>
          <a:prstGeom prst="rect">
            <a:avLst/>
          </a:prstGeom>
          <a:gradFill rotWithShape="1">
            <a:gsLst>
              <a:gs pos="0">
                <a:srgbClr val="FFFF00">
                  <a:alpha val="50000"/>
                </a:srgbClr>
              </a:gs>
              <a:gs pos="100000">
                <a:srgbClr val="FFFFCC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lIns="18000" rIns="18000">
            <a:spAutoFit/>
          </a:bodyPr>
          <a:lstStyle/>
          <a:p>
            <a:pPr>
              <a:lnSpc>
                <a:spcPct val="110000"/>
              </a:lnSpc>
            </a:pPr>
            <a:r>
              <a:rPr lang="hu-HU" sz="1600">
                <a:solidFill>
                  <a:srgbClr val="003300"/>
                </a:solidFill>
              </a:rPr>
              <a:t>- 44 fő könnyű sérült</a:t>
            </a:r>
          </a:p>
          <a:p>
            <a:pPr>
              <a:lnSpc>
                <a:spcPct val="110000"/>
              </a:lnSpc>
            </a:pPr>
            <a:r>
              <a:rPr lang="hu-HU" sz="1600">
                <a:solidFill>
                  <a:srgbClr val="003300"/>
                </a:solidFill>
              </a:rPr>
              <a:t>- jelentős környezeti kár</a:t>
            </a:r>
          </a:p>
        </p:txBody>
      </p:sp>
      <p:sp>
        <p:nvSpPr>
          <p:cNvPr id="490506" name="AutoShape 10"/>
          <p:cNvSpPr>
            <a:spLocks noChangeArrowheads="1"/>
          </p:cNvSpPr>
          <p:nvPr/>
        </p:nvSpPr>
        <p:spPr bwMode="auto">
          <a:xfrm>
            <a:off x="8101013" y="1341438"/>
            <a:ext cx="503237" cy="1150937"/>
          </a:xfrm>
          <a:prstGeom prst="curvedLeftArrow">
            <a:avLst>
              <a:gd name="adj1" fmla="val 45741"/>
              <a:gd name="adj2" fmla="val 91483"/>
              <a:gd name="adj3" fmla="val 33333"/>
            </a:avLst>
          </a:prstGeom>
          <a:gradFill rotWithShape="1">
            <a:gsLst>
              <a:gs pos="0">
                <a:srgbClr val="008000">
                  <a:alpha val="80000"/>
                </a:srgbClr>
              </a:gs>
              <a:gs pos="50000">
                <a:srgbClr val="99FF99"/>
              </a:gs>
              <a:gs pos="100000">
                <a:srgbClr val="008000">
                  <a:alpha val="80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lIns="18000" tIns="36000" rIns="18000" bIns="36000" anchor="ctr"/>
          <a:lstStyle/>
          <a:p>
            <a:pPr>
              <a:defRPr/>
            </a:pPr>
            <a:endParaRPr lang="hu-HU"/>
          </a:p>
        </p:txBody>
      </p:sp>
      <p:sp>
        <p:nvSpPr>
          <p:cNvPr id="49166" name="Line 11"/>
          <p:cNvSpPr>
            <a:spLocks noChangeShapeType="1"/>
          </p:cNvSpPr>
          <p:nvPr/>
        </p:nvSpPr>
        <p:spPr bwMode="auto">
          <a:xfrm>
            <a:off x="3635375" y="2781300"/>
            <a:ext cx="0" cy="684213"/>
          </a:xfrm>
          <a:prstGeom prst="line">
            <a:avLst/>
          </a:prstGeom>
          <a:noFill/>
          <a:ln w="28575">
            <a:solidFill>
              <a:srgbClr val="003300"/>
            </a:solidFill>
            <a:round/>
            <a:headEnd/>
            <a:tailEnd/>
          </a:ln>
        </p:spPr>
        <p:txBody>
          <a:bodyPr lIns="18000" tIns="36000" rIns="18000" bIns="36000"/>
          <a:lstStyle/>
          <a:p>
            <a:endParaRPr lang="hu-HU"/>
          </a:p>
        </p:txBody>
      </p:sp>
      <p:pic>
        <p:nvPicPr>
          <p:cNvPr id="49167" name="Picture 12" descr="The explosions seen from nearby.">
            <a:hlinkClick r:id="rId3" tooltip="The explosions seen from nearby."/>
          </p:cNvPr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6156325" y="4491038"/>
            <a:ext cx="2736850" cy="2052637"/>
          </a:xfrm>
          <a:prstGeom prst="rect">
            <a:avLst/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9168" name="Picture 13" descr="87293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56325" y="2852738"/>
            <a:ext cx="2735263" cy="1566862"/>
          </a:xfrm>
          <a:prstGeom prst="rect">
            <a:avLst/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9169" name="Picture 14" descr="87293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94175" y="3644900"/>
            <a:ext cx="1901825" cy="2905125"/>
          </a:xfrm>
          <a:prstGeom prst="rect">
            <a:avLst/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9170" name="Picture 15" descr="Firefighters tackling the blaze at the depot"/>
          <p:cNvPicPr>
            <a:picLocks noChangeAspect="1" noChangeArrowheads="1"/>
          </p:cNvPicPr>
          <p:nvPr/>
        </p:nvPicPr>
        <p:blipFill>
          <a:blip r:embed="rId8" r:link="rId9"/>
          <a:srcRect/>
          <a:stretch>
            <a:fillRect/>
          </a:stretch>
        </p:blipFill>
        <p:spPr bwMode="auto">
          <a:xfrm>
            <a:off x="250825" y="3633788"/>
            <a:ext cx="3889375" cy="290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6" name="Rectangle 2"/>
          <p:cNvSpPr>
            <a:spLocks noGrp="1" noChangeArrowheads="1"/>
          </p:cNvSpPr>
          <p:nvPr>
            <p:ph type="title"/>
          </p:nvPr>
        </p:nvSpPr>
        <p:spPr>
          <a:xfrm>
            <a:off x="360363" y="-171450"/>
            <a:ext cx="8496300" cy="1054100"/>
          </a:xfrm>
        </p:spPr>
        <p:txBody>
          <a:bodyPr/>
          <a:lstStyle/>
          <a:p>
            <a:pPr>
              <a:defRPr/>
            </a:pPr>
            <a:r>
              <a:rPr lang="hu-HU" sz="3200" b="1" dirty="0">
                <a:solidFill>
                  <a:srgbClr val="A5002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Hatások-3</a:t>
            </a:r>
            <a:endParaRPr lang="hu-HU" sz="3200" b="1" i="1" dirty="0">
              <a:solidFill>
                <a:srgbClr val="A5002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92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196975"/>
            <a:ext cx="2736850" cy="1439863"/>
          </a:xfrm>
          <a:gradFill rotWithShape="1">
            <a:gsLst>
              <a:gs pos="0">
                <a:srgbClr val="FFFF00">
                  <a:alpha val="80000"/>
                </a:srgbClr>
              </a:gs>
              <a:gs pos="50000">
                <a:srgbClr val="FFFF99"/>
              </a:gs>
              <a:gs pos="100000">
                <a:srgbClr val="FFFF00">
                  <a:alpha val="80000"/>
                </a:srgbClr>
              </a:gs>
            </a:gsLst>
            <a:lin ang="5400000" scaled="1"/>
          </a:gradFill>
          <a:ln w="3175">
            <a:solidFill>
              <a:srgbClr val="800000"/>
            </a:solidFill>
            <a:miter lim="800000"/>
            <a:headEnd/>
            <a:tailEnd/>
          </a:ln>
        </p:spPr>
        <p:txBody>
          <a:bodyPr lIns="18000" tIns="36000" rIns="18000" bIns="36000" anchor="ctr" anchorCtr="1"/>
          <a:lstStyle/>
          <a:p>
            <a:pPr marL="609600" indent="-609600" algn="ctr">
              <a:buFontTx/>
              <a:buNone/>
              <a:defRPr/>
            </a:pPr>
            <a:r>
              <a:rPr lang="hu-HU" sz="2400" b="1" dirty="0">
                <a:solidFill>
                  <a:srgbClr val="003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ROBBANÁS</a:t>
            </a:r>
          </a:p>
        </p:txBody>
      </p:sp>
      <p:sp>
        <p:nvSpPr>
          <p:cNvPr id="51205" name="Rectangle 4"/>
          <p:cNvSpPr>
            <a:spLocks noChangeArrowheads="1"/>
          </p:cNvSpPr>
          <p:nvPr/>
        </p:nvSpPr>
        <p:spPr bwMode="auto">
          <a:xfrm>
            <a:off x="4140200" y="1196975"/>
            <a:ext cx="3744913" cy="393700"/>
          </a:xfrm>
          <a:prstGeom prst="rect">
            <a:avLst/>
          </a:prstGeom>
          <a:gradFill rotWithShape="1">
            <a:gsLst>
              <a:gs pos="0">
                <a:srgbClr val="FFFF00">
                  <a:alpha val="50000"/>
                </a:srgbClr>
              </a:gs>
              <a:gs pos="100000">
                <a:srgbClr val="FFFFCC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lIns="18000" rIns="18000">
            <a:spAutoFit/>
          </a:bodyPr>
          <a:lstStyle/>
          <a:p>
            <a:pPr>
              <a:lnSpc>
                <a:spcPct val="110000"/>
              </a:lnSpc>
            </a:pPr>
            <a:r>
              <a:rPr lang="hu-HU">
                <a:solidFill>
                  <a:srgbClr val="CC0000"/>
                </a:solidFill>
              </a:rPr>
              <a:t>Építmény károsodás</a:t>
            </a:r>
          </a:p>
        </p:txBody>
      </p:sp>
      <p:sp>
        <p:nvSpPr>
          <p:cNvPr id="51206" name="Rectangle 5"/>
          <p:cNvSpPr>
            <a:spLocks noChangeArrowheads="1"/>
          </p:cNvSpPr>
          <p:nvPr/>
        </p:nvSpPr>
        <p:spPr bwMode="auto">
          <a:xfrm>
            <a:off x="4140200" y="1700213"/>
            <a:ext cx="3744913" cy="946150"/>
          </a:xfrm>
          <a:prstGeom prst="rect">
            <a:avLst/>
          </a:prstGeom>
          <a:gradFill rotWithShape="1">
            <a:gsLst>
              <a:gs pos="0">
                <a:srgbClr val="FFFF00">
                  <a:alpha val="50000"/>
                </a:srgbClr>
              </a:gs>
              <a:gs pos="100000">
                <a:srgbClr val="FFFFCC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lIns="18000" rIns="18000">
            <a:spAutoFit/>
          </a:bodyPr>
          <a:lstStyle/>
          <a:p>
            <a:pPr>
              <a:lnSpc>
                <a:spcPct val="110000"/>
              </a:lnSpc>
            </a:pPr>
            <a:r>
              <a:rPr lang="hu-HU">
                <a:solidFill>
                  <a:srgbClr val="CC0000"/>
                </a:solidFill>
              </a:rPr>
              <a:t>Személyi sérülés</a:t>
            </a:r>
          </a:p>
          <a:p>
            <a:pPr>
              <a:lnSpc>
                <a:spcPct val="110000"/>
              </a:lnSpc>
            </a:pPr>
            <a:r>
              <a:rPr lang="hu-HU" sz="1400">
                <a:solidFill>
                  <a:srgbClr val="CC0000"/>
                </a:solidFill>
              </a:rPr>
              <a:t>  Repeszhatás: 100 Joule</a:t>
            </a:r>
          </a:p>
          <a:p>
            <a:pPr>
              <a:lnSpc>
                <a:spcPct val="110000"/>
              </a:lnSpc>
            </a:pPr>
            <a:r>
              <a:rPr lang="hu-HU" sz="1400">
                <a:solidFill>
                  <a:srgbClr val="CC0000"/>
                </a:solidFill>
              </a:rPr>
              <a:t>  Test, dobhártya, tüdő sérülés</a:t>
            </a:r>
          </a:p>
        </p:txBody>
      </p:sp>
      <p:sp>
        <p:nvSpPr>
          <p:cNvPr id="51207" name="Line 6"/>
          <p:cNvSpPr>
            <a:spLocks noChangeShapeType="1"/>
          </p:cNvSpPr>
          <p:nvPr/>
        </p:nvSpPr>
        <p:spPr bwMode="auto">
          <a:xfrm>
            <a:off x="4140200" y="1196975"/>
            <a:ext cx="0" cy="1439863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 lIns="18000" tIns="36000" rIns="18000" bIns="36000"/>
          <a:lstStyle/>
          <a:p>
            <a:endParaRPr lang="hu-HU"/>
          </a:p>
        </p:txBody>
      </p:sp>
      <p:sp>
        <p:nvSpPr>
          <p:cNvPr id="51208" name="AutoShape 7"/>
          <p:cNvSpPr>
            <a:spLocks noChangeArrowheads="1"/>
          </p:cNvSpPr>
          <p:nvPr/>
        </p:nvSpPr>
        <p:spPr bwMode="auto">
          <a:xfrm>
            <a:off x="3276600" y="1484313"/>
            <a:ext cx="863600" cy="86518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621 h 21600"/>
              <a:gd name="T14" fmla="*/ 18309 w 21600"/>
              <a:gd name="T15" fmla="*/ 1597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4738" y="0"/>
                </a:moveTo>
                <a:lnTo>
                  <a:pt x="14738" y="5621"/>
                </a:lnTo>
                <a:lnTo>
                  <a:pt x="3375" y="5621"/>
                </a:lnTo>
                <a:lnTo>
                  <a:pt x="3375" y="15979"/>
                </a:lnTo>
                <a:lnTo>
                  <a:pt x="14738" y="15979"/>
                </a:lnTo>
                <a:lnTo>
                  <a:pt x="14738" y="21600"/>
                </a:lnTo>
                <a:lnTo>
                  <a:pt x="21600" y="10800"/>
                </a:lnTo>
                <a:lnTo>
                  <a:pt x="14738" y="0"/>
                </a:lnTo>
                <a:close/>
              </a:path>
              <a:path w="21600" h="21600">
                <a:moveTo>
                  <a:pt x="1350" y="5621"/>
                </a:moveTo>
                <a:lnTo>
                  <a:pt x="1350" y="15979"/>
                </a:lnTo>
                <a:lnTo>
                  <a:pt x="2700" y="15979"/>
                </a:lnTo>
                <a:lnTo>
                  <a:pt x="2700" y="5621"/>
                </a:lnTo>
                <a:lnTo>
                  <a:pt x="1350" y="5621"/>
                </a:lnTo>
                <a:close/>
              </a:path>
              <a:path w="21600" h="21600">
                <a:moveTo>
                  <a:pt x="0" y="5621"/>
                </a:moveTo>
                <a:lnTo>
                  <a:pt x="0" y="15979"/>
                </a:lnTo>
                <a:lnTo>
                  <a:pt x="675" y="15979"/>
                </a:lnTo>
                <a:lnTo>
                  <a:pt x="675" y="5621"/>
                </a:lnTo>
                <a:lnTo>
                  <a:pt x="0" y="5621"/>
                </a:lnTo>
                <a:close/>
              </a:path>
            </a:pathLst>
          </a:custGeom>
          <a:solidFill>
            <a:srgbClr val="339966">
              <a:alpha val="59999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51209" name="Rectangle 8"/>
          <p:cNvSpPr>
            <a:spLocks noChangeArrowheads="1"/>
          </p:cNvSpPr>
          <p:nvPr/>
        </p:nvSpPr>
        <p:spPr bwMode="auto">
          <a:xfrm>
            <a:off x="539750" y="2708275"/>
            <a:ext cx="5832475" cy="498475"/>
          </a:xfrm>
          <a:prstGeom prst="rect">
            <a:avLst/>
          </a:prstGeom>
          <a:gradFill rotWithShape="1">
            <a:gsLst>
              <a:gs pos="0">
                <a:srgbClr val="FFFF00">
                  <a:alpha val="50000"/>
                </a:srgbClr>
              </a:gs>
              <a:gs pos="100000">
                <a:srgbClr val="FFFFCC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lIns="18000" rIns="18000">
            <a:spAutoFit/>
          </a:bodyPr>
          <a:lstStyle/>
          <a:p>
            <a:pPr>
              <a:lnSpc>
                <a:spcPct val="110000"/>
              </a:lnSpc>
            </a:pPr>
            <a:r>
              <a:rPr lang="hu-HU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HOLLANDIA, Enschede; 2000. máj. 13.</a:t>
            </a:r>
          </a:p>
        </p:txBody>
      </p:sp>
      <p:sp>
        <p:nvSpPr>
          <p:cNvPr id="51210" name="Rectangle 9"/>
          <p:cNvSpPr>
            <a:spLocks noChangeArrowheads="1"/>
          </p:cNvSpPr>
          <p:nvPr/>
        </p:nvSpPr>
        <p:spPr bwMode="auto">
          <a:xfrm>
            <a:off x="3995738" y="3357563"/>
            <a:ext cx="2376487" cy="628650"/>
          </a:xfrm>
          <a:prstGeom prst="rect">
            <a:avLst/>
          </a:prstGeom>
          <a:gradFill rotWithShape="1">
            <a:gsLst>
              <a:gs pos="0">
                <a:srgbClr val="FFFF00">
                  <a:alpha val="50000"/>
                </a:srgbClr>
              </a:gs>
              <a:gs pos="100000">
                <a:srgbClr val="FFFFCC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lIns="18000" rIns="18000">
            <a:spAutoFit/>
          </a:bodyPr>
          <a:lstStyle/>
          <a:p>
            <a:pPr>
              <a:lnSpc>
                <a:spcPct val="110000"/>
              </a:lnSpc>
            </a:pPr>
            <a:r>
              <a:rPr lang="hu-HU" sz="1600">
                <a:solidFill>
                  <a:srgbClr val="003300"/>
                </a:solidFill>
              </a:rPr>
              <a:t>- 21 ember elhunyt</a:t>
            </a:r>
          </a:p>
          <a:p>
            <a:pPr>
              <a:lnSpc>
                <a:spcPct val="110000"/>
              </a:lnSpc>
            </a:pPr>
            <a:r>
              <a:rPr lang="hu-HU" sz="1600">
                <a:solidFill>
                  <a:srgbClr val="003300"/>
                </a:solidFill>
              </a:rPr>
              <a:t>- 1000 ember megsérült</a:t>
            </a:r>
          </a:p>
        </p:txBody>
      </p:sp>
      <p:sp>
        <p:nvSpPr>
          <p:cNvPr id="492554" name="AutoShape 10"/>
          <p:cNvSpPr>
            <a:spLocks noChangeArrowheads="1"/>
          </p:cNvSpPr>
          <p:nvPr/>
        </p:nvSpPr>
        <p:spPr bwMode="auto">
          <a:xfrm>
            <a:off x="8101013" y="1341438"/>
            <a:ext cx="503237" cy="1150937"/>
          </a:xfrm>
          <a:prstGeom prst="curvedLeftArrow">
            <a:avLst>
              <a:gd name="adj1" fmla="val 45741"/>
              <a:gd name="adj2" fmla="val 91483"/>
              <a:gd name="adj3" fmla="val 33333"/>
            </a:avLst>
          </a:prstGeom>
          <a:gradFill rotWithShape="1">
            <a:gsLst>
              <a:gs pos="0">
                <a:srgbClr val="008000">
                  <a:alpha val="80000"/>
                </a:srgbClr>
              </a:gs>
              <a:gs pos="50000">
                <a:srgbClr val="99FF99"/>
              </a:gs>
              <a:gs pos="100000">
                <a:srgbClr val="008000">
                  <a:alpha val="80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lIns="18000" tIns="36000" rIns="18000" bIns="36000" anchor="ctr"/>
          <a:lstStyle/>
          <a:p>
            <a:pPr>
              <a:defRPr/>
            </a:pPr>
            <a:endParaRPr lang="hu-HU"/>
          </a:p>
        </p:txBody>
      </p:sp>
      <p:pic>
        <p:nvPicPr>
          <p:cNvPr id="51214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4068763"/>
            <a:ext cx="3097213" cy="25336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1215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4365625"/>
            <a:ext cx="316865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6" name="Picture 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19475" y="4724400"/>
            <a:ext cx="2378075" cy="18621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51217" name="Rectangle 15"/>
          <p:cNvSpPr>
            <a:spLocks noChangeArrowheads="1"/>
          </p:cNvSpPr>
          <p:nvPr/>
        </p:nvSpPr>
        <p:spPr bwMode="auto">
          <a:xfrm>
            <a:off x="323850" y="3500438"/>
            <a:ext cx="3240088" cy="628650"/>
          </a:xfrm>
          <a:prstGeom prst="rect">
            <a:avLst/>
          </a:prstGeom>
          <a:gradFill rotWithShape="1">
            <a:gsLst>
              <a:gs pos="0">
                <a:srgbClr val="FFFF00">
                  <a:alpha val="50000"/>
                </a:srgbClr>
              </a:gs>
              <a:gs pos="100000">
                <a:srgbClr val="FFFFCC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lIns="18000" rIns="18000">
            <a:spAutoFit/>
          </a:bodyPr>
          <a:lstStyle/>
          <a:p>
            <a:pPr>
              <a:lnSpc>
                <a:spcPct val="110000"/>
              </a:lnSpc>
            </a:pPr>
            <a:r>
              <a:rPr lang="hu-HU" sz="1600">
                <a:solidFill>
                  <a:srgbClr val="003300"/>
                </a:solidFill>
              </a:rPr>
              <a:t>- 400 m-es sugarú körön belül az összes épület megsemmisült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594" name="Rectangle 2"/>
          <p:cNvSpPr>
            <a:spLocks noGrp="1" noChangeArrowheads="1"/>
          </p:cNvSpPr>
          <p:nvPr>
            <p:ph type="title"/>
          </p:nvPr>
        </p:nvSpPr>
        <p:spPr>
          <a:xfrm>
            <a:off x="319088" y="11113"/>
            <a:ext cx="8496300" cy="1054100"/>
          </a:xfrm>
        </p:spPr>
        <p:txBody>
          <a:bodyPr/>
          <a:lstStyle/>
          <a:p>
            <a:pPr>
              <a:defRPr/>
            </a:pPr>
            <a:r>
              <a:rPr lang="hu-HU" sz="3200" b="1" dirty="0">
                <a:solidFill>
                  <a:srgbClr val="A50021"/>
                </a:solidFill>
                <a:latin typeface="Arial Narrow" pitchFamily="34" charset="0"/>
              </a:rPr>
              <a:t>Hatások-4</a:t>
            </a:r>
          </a:p>
        </p:txBody>
      </p:sp>
      <p:sp>
        <p:nvSpPr>
          <p:cNvPr id="494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196975"/>
            <a:ext cx="2736850" cy="1439863"/>
          </a:xfrm>
          <a:gradFill rotWithShape="1">
            <a:gsLst>
              <a:gs pos="0">
                <a:srgbClr val="FFFF00">
                  <a:alpha val="80000"/>
                </a:srgbClr>
              </a:gs>
              <a:gs pos="50000">
                <a:srgbClr val="FFFF99"/>
              </a:gs>
              <a:gs pos="100000">
                <a:srgbClr val="FFFF00">
                  <a:alpha val="80000"/>
                </a:srgbClr>
              </a:gs>
            </a:gsLst>
            <a:lin ang="5400000" scaled="1"/>
          </a:gradFill>
          <a:ln w="3175">
            <a:solidFill>
              <a:srgbClr val="800000"/>
            </a:solidFill>
            <a:miter lim="800000"/>
            <a:headEnd/>
            <a:tailEnd/>
          </a:ln>
        </p:spPr>
        <p:txBody>
          <a:bodyPr lIns="18000" tIns="36000" rIns="18000" bIns="36000" anchor="ctr" anchorCtr="1"/>
          <a:lstStyle/>
          <a:p>
            <a:pPr marL="609600" indent="-609600" algn="ctr">
              <a:spcBef>
                <a:spcPct val="0"/>
              </a:spcBef>
              <a:buFontTx/>
              <a:buNone/>
              <a:defRPr/>
            </a:pPr>
            <a:r>
              <a:rPr lang="hu-HU" sz="2400" b="1" dirty="0">
                <a:solidFill>
                  <a:srgbClr val="003300"/>
                </a:solidFill>
                <a:latin typeface="Arial Narrow" pitchFamily="34" charset="0"/>
              </a:rPr>
              <a:t>KÖRNYEZETI</a:t>
            </a:r>
          </a:p>
          <a:p>
            <a:pPr marL="609600" indent="-609600" algn="ctr">
              <a:spcBef>
                <a:spcPct val="0"/>
              </a:spcBef>
              <a:buFontTx/>
              <a:buNone/>
              <a:defRPr/>
            </a:pPr>
            <a:r>
              <a:rPr lang="hu-HU" sz="2400" b="1" dirty="0">
                <a:solidFill>
                  <a:srgbClr val="003300"/>
                </a:solidFill>
                <a:latin typeface="Arial Narrow" pitchFamily="34" charset="0"/>
              </a:rPr>
              <a:t>HATÁSOK</a:t>
            </a:r>
          </a:p>
        </p:txBody>
      </p:sp>
      <p:sp>
        <p:nvSpPr>
          <p:cNvPr id="53253" name="Rectangle 4"/>
          <p:cNvSpPr>
            <a:spLocks noChangeArrowheads="1"/>
          </p:cNvSpPr>
          <p:nvPr/>
        </p:nvSpPr>
        <p:spPr bwMode="auto">
          <a:xfrm>
            <a:off x="4140200" y="1196975"/>
            <a:ext cx="2447925" cy="498475"/>
          </a:xfrm>
          <a:prstGeom prst="rect">
            <a:avLst/>
          </a:prstGeom>
          <a:gradFill rotWithShape="1">
            <a:gsLst>
              <a:gs pos="0">
                <a:srgbClr val="FFFF00">
                  <a:alpha val="50000"/>
                </a:srgbClr>
              </a:gs>
              <a:gs pos="100000">
                <a:srgbClr val="FFFFCC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lIns="18000" rIns="18000">
            <a:spAutoFit/>
          </a:bodyPr>
          <a:lstStyle/>
          <a:p>
            <a:pPr>
              <a:lnSpc>
                <a:spcPct val="110000"/>
              </a:lnSpc>
            </a:pPr>
            <a:r>
              <a:rPr lang="hu-HU">
                <a:solidFill>
                  <a:srgbClr val="CC0000"/>
                </a:solidFill>
              </a:rPr>
              <a:t>Levegőszennyezés</a:t>
            </a:r>
          </a:p>
        </p:txBody>
      </p:sp>
      <p:sp>
        <p:nvSpPr>
          <p:cNvPr id="53254" name="Rectangle 5"/>
          <p:cNvSpPr>
            <a:spLocks noChangeArrowheads="1"/>
          </p:cNvSpPr>
          <p:nvPr/>
        </p:nvSpPr>
        <p:spPr bwMode="auto">
          <a:xfrm>
            <a:off x="4140200" y="1700213"/>
            <a:ext cx="2409825" cy="498475"/>
          </a:xfrm>
          <a:prstGeom prst="rect">
            <a:avLst/>
          </a:prstGeom>
          <a:gradFill rotWithShape="1">
            <a:gsLst>
              <a:gs pos="0">
                <a:srgbClr val="FFFF00">
                  <a:alpha val="50000"/>
                </a:srgbClr>
              </a:gs>
              <a:gs pos="100000">
                <a:srgbClr val="FFFFCC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lIns="18000" rIns="18000">
            <a:spAutoFit/>
          </a:bodyPr>
          <a:lstStyle/>
          <a:p>
            <a:pPr>
              <a:lnSpc>
                <a:spcPct val="110000"/>
              </a:lnSpc>
            </a:pPr>
            <a:r>
              <a:rPr lang="hu-HU">
                <a:solidFill>
                  <a:srgbClr val="CC0000"/>
                </a:solidFill>
              </a:rPr>
              <a:t>Talajszennyezés</a:t>
            </a:r>
            <a:endParaRPr lang="hu-HU" sz="1400">
              <a:solidFill>
                <a:srgbClr val="CC0000"/>
              </a:solidFill>
            </a:endParaRPr>
          </a:p>
        </p:txBody>
      </p:sp>
      <p:sp>
        <p:nvSpPr>
          <p:cNvPr id="53255" name="Line 6"/>
          <p:cNvSpPr>
            <a:spLocks noChangeShapeType="1"/>
          </p:cNvSpPr>
          <p:nvPr/>
        </p:nvSpPr>
        <p:spPr bwMode="auto">
          <a:xfrm>
            <a:off x="4140200" y="1196975"/>
            <a:ext cx="0" cy="140335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 lIns="18000" tIns="36000" rIns="18000" bIns="36000"/>
          <a:lstStyle/>
          <a:p>
            <a:endParaRPr lang="hu-HU"/>
          </a:p>
        </p:txBody>
      </p:sp>
      <p:sp>
        <p:nvSpPr>
          <p:cNvPr id="53256" name="AutoShape 7"/>
          <p:cNvSpPr>
            <a:spLocks noChangeArrowheads="1"/>
          </p:cNvSpPr>
          <p:nvPr/>
        </p:nvSpPr>
        <p:spPr bwMode="auto">
          <a:xfrm>
            <a:off x="3276600" y="1484313"/>
            <a:ext cx="863600" cy="86518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621 h 21600"/>
              <a:gd name="T14" fmla="*/ 18309 w 21600"/>
              <a:gd name="T15" fmla="*/ 1597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4738" y="0"/>
                </a:moveTo>
                <a:lnTo>
                  <a:pt x="14738" y="5621"/>
                </a:lnTo>
                <a:lnTo>
                  <a:pt x="3375" y="5621"/>
                </a:lnTo>
                <a:lnTo>
                  <a:pt x="3375" y="15979"/>
                </a:lnTo>
                <a:lnTo>
                  <a:pt x="14738" y="15979"/>
                </a:lnTo>
                <a:lnTo>
                  <a:pt x="14738" y="21600"/>
                </a:lnTo>
                <a:lnTo>
                  <a:pt x="21600" y="10800"/>
                </a:lnTo>
                <a:lnTo>
                  <a:pt x="14738" y="0"/>
                </a:lnTo>
                <a:close/>
              </a:path>
              <a:path w="21600" h="21600">
                <a:moveTo>
                  <a:pt x="1350" y="5621"/>
                </a:moveTo>
                <a:lnTo>
                  <a:pt x="1350" y="15979"/>
                </a:lnTo>
                <a:lnTo>
                  <a:pt x="2700" y="15979"/>
                </a:lnTo>
                <a:lnTo>
                  <a:pt x="2700" y="5621"/>
                </a:lnTo>
                <a:lnTo>
                  <a:pt x="1350" y="5621"/>
                </a:lnTo>
                <a:close/>
              </a:path>
              <a:path w="21600" h="21600">
                <a:moveTo>
                  <a:pt x="0" y="5621"/>
                </a:moveTo>
                <a:lnTo>
                  <a:pt x="0" y="15979"/>
                </a:lnTo>
                <a:lnTo>
                  <a:pt x="675" y="15979"/>
                </a:lnTo>
                <a:lnTo>
                  <a:pt x="675" y="5621"/>
                </a:lnTo>
                <a:lnTo>
                  <a:pt x="0" y="5621"/>
                </a:lnTo>
                <a:close/>
              </a:path>
            </a:pathLst>
          </a:custGeom>
          <a:solidFill>
            <a:srgbClr val="339966">
              <a:alpha val="59999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53257" name="Rectangle 8"/>
          <p:cNvSpPr>
            <a:spLocks noChangeArrowheads="1"/>
          </p:cNvSpPr>
          <p:nvPr/>
        </p:nvSpPr>
        <p:spPr bwMode="auto">
          <a:xfrm>
            <a:off x="250825" y="3141663"/>
            <a:ext cx="2987675" cy="427037"/>
          </a:xfrm>
          <a:prstGeom prst="rect">
            <a:avLst/>
          </a:prstGeom>
          <a:gradFill rotWithShape="1">
            <a:gsLst>
              <a:gs pos="0">
                <a:srgbClr val="FFFF00">
                  <a:alpha val="50000"/>
                </a:srgbClr>
              </a:gs>
              <a:gs pos="100000">
                <a:srgbClr val="FFFFCC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lIns="18000" rIns="18000">
            <a:spAutoFit/>
          </a:bodyPr>
          <a:lstStyle/>
          <a:p>
            <a:pPr>
              <a:lnSpc>
                <a:spcPct val="110000"/>
              </a:lnSpc>
            </a:pPr>
            <a:r>
              <a:rPr lang="hu-HU" sz="2000">
                <a:solidFill>
                  <a:srgbClr val="000000"/>
                </a:solidFill>
              </a:rPr>
              <a:t>Nagybánya; 2001. jan. 30.</a:t>
            </a:r>
          </a:p>
        </p:txBody>
      </p:sp>
      <p:sp>
        <p:nvSpPr>
          <p:cNvPr id="53258" name="Rectangle 9"/>
          <p:cNvSpPr>
            <a:spLocks noChangeArrowheads="1"/>
          </p:cNvSpPr>
          <p:nvPr/>
        </p:nvSpPr>
        <p:spPr bwMode="auto">
          <a:xfrm>
            <a:off x="6372225" y="2852738"/>
            <a:ext cx="2447925" cy="1214437"/>
          </a:xfrm>
          <a:prstGeom prst="rect">
            <a:avLst/>
          </a:prstGeom>
          <a:gradFill rotWithShape="1">
            <a:gsLst>
              <a:gs pos="0">
                <a:srgbClr val="FFFF00">
                  <a:alpha val="50000"/>
                </a:srgbClr>
              </a:gs>
              <a:gs pos="100000">
                <a:srgbClr val="FFFFCC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lIns="54000" rIns="54000">
            <a:spAutoFit/>
          </a:bodyPr>
          <a:lstStyle/>
          <a:p>
            <a:pPr>
              <a:lnSpc>
                <a:spcPct val="110000"/>
              </a:lnSpc>
            </a:pPr>
            <a:r>
              <a:rPr lang="hu-HU" sz="1600">
                <a:solidFill>
                  <a:srgbClr val="003300"/>
                </a:solidFill>
              </a:rPr>
              <a:t>- nagyszámú növény- és állatfaj elpusztulása</a:t>
            </a:r>
          </a:p>
          <a:p>
            <a:pPr>
              <a:lnSpc>
                <a:spcPct val="110000"/>
              </a:lnSpc>
            </a:pPr>
            <a:r>
              <a:rPr lang="hu-HU" sz="1600">
                <a:solidFill>
                  <a:srgbClr val="003300"/>
                </a:solidFill>
              </a:rPr>
              <a:t>- 6 hónapos halászati tilalom</a:t>
            </a:r>
          </a:p>
        </p:txBody>
      </p:sp>
      <p:sp>
        <p:nvSpPr>
          <p:cNvPr id="53259" name="Line 10"/>
          <p:cNvSpPr>
            <a:spLocks noChangeShapeType="1"/>
          </p:cNvSpPr>
          <p:nvPr/>
        </p:nvSpPr>
        <p:spPr bwMode="auto">
          <a:xfrm>
            <a:off x="6372225" y="2852738"/>
            <a:ext cx="0" cy="1223962"/>
          </a:xfrm>
          <a:prstGeom prst="line">
            <a:avLst/>
          </a:prstGeom>
          <a:noFill/>
          <a:ln w="28575">
            <a:solidFill>
              <a:srgbClr val="003300"/>
            </a:solidFill>
            <a:round/>
            <a:headEnd/>
            <a:tailEnd/>
          </a:ln>
        </p:spPr>
        <p:txBody>
          <a:bodyPr lIns="18000" tIns="36000" rIns="18000" bIns="36000"/>
          <a:lstStyle/>
          <a:p>
            <a:endParaRPr lang="hu-HU"/>
          </a:p>
        </p:txBody>
      </p:sp>
      <p:sp>
        <p:nvSpPr>
          <p:cNvPr id="53260" name="Rectangle 11"/>
          <p:cNvSpPr>
            <a:spLocks noChangeArrowheads="1"/>
          </p:cNvSpPr>
          <p:nvPr/>
        </p:nvSpPr>
        <p:spPr bwMode="auto">
          <a:xfrm>
            <a:off x="4156075" y="2212975"/>
            <a:ext cx="2393950" cy="498475"/>
          </a:xfrm>
          <a:prstGeom prst="rect">
            <a:avLst/>
          </a:prstGeom>
          <a:gradFill rotWithShape="1">
            <a:gsLst>
              <a:gs pos="0">
                <a:srgbClr val="FFFF00">
                  <a:alpha val="50000"/>
                </a:srgbClr>
              </a:gs>
              <a:gs pos="100000">
                <a:srgbClr val="FFFFCC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lIns="18000" rIns="18000">
            <a:spAutoFit/>
          </a:bodyPr>
          <a:lstStyle/>
          <a:p>
            <a:pPr>
              <a:lnSpc>
                <a:spcPct val="110000"/>
              </a:lnSpc>
            </a:pPr>
            <a:r>
              <a:rPr lang="hu-HU">
                <a:solidFill>
                  <a:srgbClr val="CC0000"/>
                </a:solidFill>
              </a:rPr>
              <a:t>Vízszennyezés</a:t>
            </a:r>
            <a:endParaRPr lang="hu-HU" sz="1400">
              <a:solidFill>
                <a:srgbClr val="CC0000"/>
              </a:solidFill>
            </a:endParaRPr>
          </a:p>
        </p:txBody>
      </p:sp>
      <p:sp>
        <p:nvSpPr>
          <p:cNvPr id="53261" name="AutoShape 12"/>
          <p:cNvSpPr>
            <a:spLocks noChangeArrowheads="1"/>
          </p:cNvSpPr>
          <p:nvPr/>
        </p:nvSpPr>
        <p:spPr bwMode="auto">
          <a:xfrm>
            <a:off x="6496050" y="1249363"/>
            <a:ext cx="287338" cy="252412"/>
          </a:xfrm>
          <a:custGeom>
            <a:avLst/>
            <a:gdLst>
              <a:gd name="T0" fmla="*/ 486513928 w 21600"/>
              <a:gd name="T1" fmla="*/ 0 h 21600"/>
              <a:gd name="T2" fmla="*/ 0 w 21600"/>
              <a:gd name="T3" fmla="*/ 201395068 h 21600"/>
              <a:gd name="T4" fmla="*/ 486513928 w 21600"/>
              <a:gd name="T5" fmla="*/ 402789762 h 21600"/>
              <a:gd name="T6" fmla="*/ 676408945 w 21600"/>
              <a:gd name="T7" fmla="*/ 201395068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6405 h 21600"/>
              <a:gd name="T14" fmla="*/ 19132 w 21600"/>
              <a:gd name="T15" fmla="*/ 1519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5536" y="0"/>
                </a:moveTo>
                <a:lnTo>
                  <a:pt x="15536" y="6405"/>
                </a:lnTo>
                <a:lnTo>
                  <a:pt x="3375" y="6405"/>
                </a:lnTo>
                <a:lnTo>
                  <a:pt x="3375" y="15195"/>
                </a:lnTo>
                <a:lnTo>
                  <a:pt x="15536" y="15195"/>
                </a:lnTo>
                <a:lnTo>
                  <a:pt x="15536" y="21600"/>
                </a:lnTo>
                <a:lnTo>
                  <a:pt x="21600" y="10800"/>
                </a:lnTo>
                <a:lnTo>
                  <a:pt x="15536" y="0"/>
                </a:lnTo>
                <a:close/>
              </a:path>
              <a:path w="21600" h="21600">
                <a:moveTo>
                  <a:pt x="1350" y="6405"/>
                </a:moveTo>
                <a:lnTo>
                  <a:pt x="1350" y="15195"/>
                </a:lnTo>
                <a:lnTo>
                  <a:pt x="2700" y="15195"/>
                </a:lnTo>
                <a:lnTo>
                  <a:pt x="2700" y="6405"/>
                </a:lnTo>
                <a:lnTo>
                  <a:pt x="1350" y="6405"/>
                </a:lnTo>
                <a:close/>
              </a:path>
              <a:path w="21600" h="21600">
                <a:moveTo>
                  <a:pt x="0" y="6405"/>
                </a:moveTo>
                <a:lnTo>
                  <a:pt x="0" y="15195"/>
                </a:lnTo>
                <a:lnTo>
                  <a:pt x="675" y="15195"/>
                </a:lnTo>
                <a:lnTo>
                  <a:pt x="675" y="6405"/>
                </a:lnTo>
                <a:lnTo>
                  <a:pt x="0" y="6405"/>
                </a:lnTo>
                <a:close/>
              </a:path>
            </a:pathLst>
          </a:custGeom>
          <a:solidFill>
            <a:srgbClr val="339966">
              <a:alpha val="59999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53262" name="AutoShape 13"/>
          <p:cNvSpPr>
            <a:spLocks noChangeArrowheads="1"/>
          </p:cNvSpPr>
          <p:nvPr/>
        </p:nvSpPr>
        <p:spPr bwMode="auto">
          <a:xfrm>
            <a:off x="6550025" y="1827213"/>
            <a:ext cx="287338" cy="252412"/>
          </a:xfrm>
          <a:custGeom>
            <a:avLst/>
            <a:gdLst>
              <a:gd name="T0" fmla="*/ 486513928 w 21600"/>
              <a:gd name="T1" fmla="*/ 0 h 21600"/>
              <a:gd name="T2" fmla="*/ 0 w 21600"/>
              <a:gd name="T3" fmla="*/ 201395068 h 21600"/>
              <a:gd name="T4" fmla="*/ 486513928 w 21600"/>
              <a:gd name="T5" fmla="*/ 402789762 h 21600"/>
              <a:gd name="T6" fmla="*/ 676408945 w 21600"/>
              <a:gd name="T7" fmla="*/ 201395068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6405 h 21600"/>
              <a:gd name="T14" fmla="*/ 19132 w 21600"/>
              <a:gd name="T15" fmla="*/ 1519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5536" y="0"/>
                </a:moveTo>
                <a:lnTo>
                  <a:pt x="15536" y="6405"/>
                </a:lnTo>
                <a:lnTo>
                  <a:pt x="3375" y="6405"/>
                </a:lnTo>
                <a:lnTo>
                  <a:pt x="3375" y="15195"/>
                </a:lnTo>
                <a:lnTo>
                  <a:pt x="15536" y="15195"/>
                </a:lnTo>
                <a:lnTo>
                  <a:pt x="15536" y="21600"/>
                </a:lnTo>
                <a:lnTo>
                  <a:pt x="21600" y="10800"/>
                </a:lnTo>
                <a:lnTo>
                  <a:pt x="15536" y="0"/>
                </a:lnTo>
                <a:close/>
              </a:path>
              <a:path w="21600" h="21600">
                <a:moveTo>
                  <a:pt x="1350" y="6405"/>
                </a:moveTo>
                <a:lnTo>
                  <a:pt x="1350" y="15195"/>
                </a:lnTo>
                <a:lnTo>
                  <a:pt x="2700" y="15195"/>
                </a:lnTo>
                <a:lnTo>
                  <a:pt x="2700" y="6405"/>
                </a:lnTo>
                <a:lnTo>
                  <a:pt x="1350" y="6405"/>
                </a:lnTo>
                <a:close/>
              </a:path>
              <a:path w="21600" h="21600">
                <a:moveTo>
                  <a:pt x="0" y="6405"/>
                </a:moveTo>
                <a:lnTo>
                  <a:pt x="0" y="15195"/>
                </a:lnTo>
                <a:lnTo>
                  <a:pt x="675" y="15195"/>
                </a:lnTo>
                <a:lnTo>
                  <a:pt x="675" y="6405"/>
                </a:lnTo>
                <a:lnTo>
                  <a:pt x="0" y="6405"/>
                </a:lnTo>
                <a:close/>
              </a:path>
            </a:pathLst>
          </a:custGeom>
          <a:solidFill>
            <a:srgbClr val="339966">
              <a:alpha val="59999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53263" name="AutoShape 14"/>
          <p:cNvSpPr>
            <a:spLocks noChangeArrowheads="1"/>
          </p:cNvSpPr>
          <p:nvPr/>
        </p:nvSpPr>
        <p:spPr bwMode="auto">
          <a:xfrm>
            <a:off x="6550025" y="2282825"/>
            <a:ext cx="287338" cy="252413"/>
          </a:xfrm>
          <a:custGeom>
            <a:avLst/>
            <a:gdLst>
              <a:gd name="T0" fmla="*/ 486513928 w 21600"/>
              <a:gd name="T1" fmla="*/ 0 h 21600"/>
              <a:gd name="T2" fmla="*/ 0 w 21600"/>
              <a:gd name="T3" fmla="*/ 201398858 h 21600"/>
              <a:gd name="T4" fmla="*/ 486513928 w 21600"/>
              <a:gd name="T5" fmla="*/ 402796219 h 21600"/>
              <a:gd name="T6" fmla="*/ 676408945 w 21600"/>
              <a:gd name="T7" fmla="*/ 201398858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6405 h 21600"/>
              <a:gd name="T14" fmla="*/ 19132 w 21600"/>
              <a:gd name="T15" fmla="*/ 1519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5536" y="0"/>
                </a:moveTo>
                <a:lnTo>
                  <a:pt x="15536" y="6405"/>
                </a:lnTo>
                <a:lnTo>
                  <a:pt x="3375" y="6405"/>
                </a:lnTo>
                <a:lnTo>
                  <a:pt x="3375" y="15195"/>
                </a:lnTo>
                <a:lnTo>
                  <a:pt x="15536" y="15195"/>
                </a:lnTo>
                <a:lnTo>
                  <a:pt x="15536" y="21600"/>
                </a:lnTo>
                <a:lnTo>
                  <a:pt x="21600" y="10800"/>
                </a:lnTo>
                <a:lnTo>
                  <a:pt x="15536" y="0"/>
                </a:lnTo>
                <a:close/>
              </a:path>
              <a:path w="21600" h="21600">
                <a:moveTo>
                  <a:pt x="1350" y="6405"/>
                </a:moveTo>
                <a:lnTo>
                  <a:pt x="1350" y="15195"/>
                </a:lnTo>
                <a:lnTo>
                  <a:pt x="2700" y="15195"/>
                </a:lnTo>
                <a:lnTo>
                  <a:pt x="2700" y="6405"/>
                </a:lnTo>
                <a:lnTo>
                  <a:pt x="1350" y="6405"/>
                </a:lnTo>
                <a:close/>
              </a:path>
              <a:path w="21600" h="21600">
                <a:moveTo>
                  <a:pt x="0" y="6405"/>
                </a:moveTo>
                <a:lnTo>
                  <a:pt x="0" y="15195"/>
                </a:lnTo>
                <a:lnTo>
                  <a:pt x="675" y="15195"/>
                </a:lnTo>
                <a:lnTo>
                  <a:pt x="675" y="6405"/>
                </a:lnTo>
                <a:lnTo>
                  <a:pt x="0" y="6405"/>
                </a:lnTo>
                <a:close/>
              </a:path>
            </a:pathLst>
          </a:custGeom>
          <a:solidFill>
            <a:srgbClr val="339966">
              <a:alpha val="59999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53264" name="Rectangle 15"/>
          <p:cNvSpPr>
            <a:spLocks noChangeArrowheads="1"/>
          </p:cNvSpPr>
          <p:nvPr/>
        </p:nvSpPr>
        <p:spPr bwMode="auto">
          <a:xfrm>
            <a:off x="6865938" y="1228725"/>
            <a:ext cx="2232025" cy="1439863"/>
          </a:xfrm>
          <a:prstGeom prst="rect">
            <a:avLst/>
          </a:prstGeom>
          <a:gradFill rotWithShape="1">
            <a:gsLst>
              <a:gs pos="0">
                <a:srgbClr val="FFFF00">
                  <a:alpha val="50000"/>
                </a:srgbClr>
              </a:gs>
              <a:gs pos="100000">
                <a:srgbClr val="FFFFCC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lIns="18000" rIns="18000" anchor="ctr" anchorCtr="1"/>
          <a:lstStyle/>
          <a:p>
            <a:pPr>
              <a:lnSpc>
                <a:spcPct val="110000"/>
              </a:lnSpc>
            </a:pPr>
            <a:r>
              <a:rPr lang="hu-HU">
                <a:solidFill>
                  <a:srgbClr val="CC0000"/>
                </a:solidFill>
              </a:rPr>
              <a:t>Személyi sérülés</a:t>
            </a:r>
          </a:p>
        </p:txBody>
      </p:sp>
      <p:pic>
        <p:nvPicPr>
          <p:cNvPr id="53265" name="Picture 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4167188"/>
            <a:ext cx="4243388" cy="246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66" name="Picture 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4170363"/>
            <a:ext cx="4105275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67" name="Rectangle 18"/>
          <p:cNvSpPr>
            <a:spLocks noChangeArrowheads="1"/>
          </p:cNvSpPr>
          <p:nvPr/>
        </p:nvSpPr>
        <p:spPr bwMode="auto">
          <a:xfrm>
            <a:off x="3276600" y="2852738"/>
            <a:ext cx="2951163" cy="1214437"/>
          </a:xfrm>
          <a:prstGeom prst="rect">
            <a:avLst/>
          </a:prstGeom>
          <a:gradFill rotWithShape="1">
            <a:gsLst>
              <a:gs pos="0">
                <a:srgbClr val="FFFF00">
                  <a:alpha val="50000"/>
                </a:srgbClr>
              </a:gs>
              <a:gs pos="100000">
                <a:srgbClr val="FFFFCC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lIns="54000" rIns="54000">
            <a:spAutoFit/>
          </a:bodyPr>
          <a:lstStyle/>
          <a:p>
            <a:pPr>
              <a:lnSpc>
                <a:spcPct val="110000"/>
              </a:lnSpc>
            </a:pPr>
            <a:r>
              <a:rPr lang="hu-HU" sz="1600">
                <a:solidFill>
                  <a:srgbClr val="003300"/>
                </a:solidFill>
              </a:rPr>
              <a:t>- 100 000 m</a:t>
            </a:r>
            <a:r>
              <a:rPr lang="hu-HU" sz="1600" baseline="30000">
                <a:solidFill>
                  <a:srgbClr val="003300"/>
                </a:solidFill>
              </a:rPr>
              <a:t>3 </a:t>
            </a:r>
            <a:r>
              <a:rPr lang="hu-HU" sz="1600">
                <a:solidFill>
                  <a:srgbClr val="003300"/>
                </a:solidFill>
              </a:rPr>
              <a:t>nehézfém koncentrációval szennyezett víz</a:t>
            </a:r>
          </a:p>
          <a:p>
            <a:pPr>
              <a:lnSpc>
                <a:spcPct val="110000"/>
              </a:lnSpc>
            </a:pPr>
            <a:r>
              <a:rPr lang="hu-HU" sz="1600">
                <a:solidFill>
                  <a:srgbClr val="003300"/>
                </a:solidFill>
              </a:rPr>
              <a:t>- a szennyezés elérte a Dunát </a:t>
            </a:r>
          </a:p>
        </p:txBody>
      </p:sp>
      <p:sp>
        <p:nvSpPr>
          <p:cNvPr id="53268" name="Line 19"/>
          <p:cNvSpPr>
            <a:spLocks noChangeShapeType="1"/>
          </p:cNvSpPr>
          <p:nvPr/>
        </p:nvSpPr>
        <p:spPr bwMode="auto">
          <a:xfrm>
            <a:off x="3276600" y="2852738"/>
            <a:ext cx="0" cy="1223962"/>
          </a:xfrm>
          <a:prstGeom prst="line">
            <a:avLst/>
          </a:prstGeom>
          <a:noFill/>
          <a:ln w="28575">
            <a:solidFill>
              <a:srgbClr val="003300"/>
            </a:solidFill>
            <a:round/>
            <a:headEnd/>
            <a:tailEnd/>
          </a:ln>
        </p:spPr>
        <p:txBody>
          <a:bodyPr lIns="18000" tIns="36000" rIns="18000" bIns="36000"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>
              <a:buFont typeface="Times New Roman" pitchFamily="16" charset="0"/>
              <a:buNone/>
              <a:defRPr/>
            </a:pPr>
            <a:r>
              <a:rPr lang="hu-HU" b="1" dirty="0" smtClean="0">
                <a:solidFill>
                  <a:srgbClr val="A5002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Katasztrófavédelem hazánkban</a:t>
            </a:r>
          </a:p>
        </p:txBody>
      </p:sp>
      <p:pic>
        <p:nvPicPr>
          <p:cNvPr id="5529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988"/>
            <a:ext cx="91440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ChangeArrowheads="1"/>
          </p:cNvSpPr>
          <p:nvPr/>
        </p:nvSpPr>
        <p:spPr bwMode="auto">
          <a:xfrm>
            <a:off x="250825" y="1408113"/>
            <a:ext cx="8642350" cy="544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just"/>
            <a:r>
              <a:rPr lang="hu-HU" sz="280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 </a:t>
            </a:r>
            <a:r>
              <a:rPr lang="hu-HU" sz="2800" b="1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Belügyminisztérium Országos Katasztrófavédelmi Főigazgatóság</a:t>
            </a:r>
            <a:r>
              <a:rPr lang="hu-HU" sz="280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hu-HU" sz="2800" b="1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alapvető (BM OKF) rendeltetése</a:t>
            </a:r>
            <a:r>
              <a:rPr lang="hu-HU" sz="280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 magyar lakosság élet- és vagyonbiztonságának, a nemzetgazdaság és a kritikus infrastruktúra elemek biztonságos működésének védelme, amely kiemelkedően fontos </a:t>
            </a:r>
            <a:r>
              <a:rPr lang="hu-HU" sz="2800" b="1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közbiztonsági feladat</a:t>
            </a:r>
            <a:r>
              <a:rPr lang="hu-HU" sz="280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Ezért az OKF országos hatáskörű rendvédelmi szerv.</a:t>
            </a:r>
          </a:p>
          <a:p>
            <a:pPr algn="just"/>
            <a:endParaRPr lang="hu-HU" sz="1200" b="1">
              <a:solidFill>
                <a:schemeClr val="tx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just"/>
            <a:r>
              <a:rPr lang="hu-HU" sz="2800" b="1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Fő feladata</a:t>
            </a:r>
            <a:r>
              <a:rPr lang="hu-HU" sz="280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 katasztrófák hatósági </a:t>
            </a:r>
            <a:r>
              <a:rPr lang="hu-HU" sz="2800" b="1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megelőzése</a:t>
            </a:r>
            <a:r>
              <a:rPr lang="hu-HU" sz="280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; a bekövetkező polgári veszélyhelyzetekben a </a:t>
            </a:r>
            <a:r>
              <a:rPr lang="hu-HU" sz="2800" b="1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mentés</a:t>
            </a:r>
            <a:r>
              <a:rPr lang="hu-HU" sz="280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végrehajtása; a </a:t>
            </a:r>
            <a:r>
              <a:rPr lang="hu-HU" sz="2800" b="1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védekezés</a:t>
            </a:r>
            <a:r>
              <a:rPr lang="hu-HU" sz="280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megszervezése és irányítása; a káros következmények felszámolása; a </a:t>
            </a:r>
            <a:r>
              <a:rPr lang="hu-HU" sz="2800" b="1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helyreállítás-újjáépítés</a:t>
            </a:r>
            <a:r>
              <a:rPr lang="hu-HU" sz="280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megvalósítása.</a:t>
            </a:r>
          </a:p>
        </p:txBody>
      </p:sp>
      <p:pic>
        <p:nvPicPr>
          <p:cNvPr id="5632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6988"/>
            <a:ext cx="91440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ChangeArrowheads="1"/>
          </p:cNvSpPr>
          <p:nvPr/>
        </p:nvSpPr>
        <p:spPr bwMode="auto">
          <a:xfrm>
            <a:off x="250825" y="1557338"/>
            <a:ext cx="86423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52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hu-HU" b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 Katasztrófavédelem integrált rendszere</a:t>
            </a:r>
          </a:p>
        </p:txBody>
      </p:sp>
      <p:grpSp>
        <p:nvGrpSpPr>
          <p:cNvPr id="58370" name="Group 3"/>
          <p:cNvGrpSpPr>
            <a:grpSpLocks/>
          </p:cNvGrpSpPr>
          <p:nvPr/>
        </p:nvGrpSpPr>
        <p:grpSpPr bwMode="auto">
          <a:xfrm>
            <a:off x="2051050" y="1989138"/>
            <a:ext cx="5040313" cy="3683000"/>
            <a:chOff x="1292" y="1794"/>
            <a:chExt cx="3175" cy="2320"/>
          </a:xfrm>
        </p:grpSpPr>
        <p:sp>
          <p:nvSpPr>
            <p:cNvPr id="58379" name="Oval 4"/>
            <p:cNvSpPr>
              <a:spLocks noChangeArrowheads="1"/>
            </p:cNvSpPr>
            <p:nvPr/>
          </p:nvSpPr>
          <p:spPr bwMode="auto">
            <a:xfrm>
              <a:off x="1292" y="1794"/>
              <a:ext cx="3175" cy="2320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8380" name="Oval 5"/>
            <p:cNvSpPr>
              <a:spLocks noChangeArrowheads="1"/>
            </p:cNvSpPr>
            <p:nvPr/>
          </p:nvSpPr>
          <p:spPr bwMode="auto">
            <a:xfrm>
              <a:off x="1369" y="2736"/>
              <a:ext cx="1522" cy="978"/>
            </a:xfrm>
            <a:prstGeom prst="ellipse">
              <a:avLst/>
            </a:pr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8381" name="Oval 6"/>
            <p:cNvSpPr>
              <a:spLocks noChangeArrowheads="1"/>
            </p:cNvSpPr>
            <p:nvPr/>
          </p:nvSpPr>
          <p:spPr bwMode="auto">
            <a:xfrm>
              <a:off x="2853" y="2705"/>
              <a:ext cx="1522" cy="1039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8382" name="Text Box 7"/>
            <p:cNvSpPr txBox="1">
              <a:spLocks noChangeArrowheads="1"/>
            </p:cNvSpPr>
            <p:nvPr/>
          </p:nvSpPr>
          <p:spPr bwMode="auto">
            <a:xfrm>
              <a:off x="1305" y="3070"/>
              <a:ext cx="1606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0920" tIns="36000" rIns="70920" bIns="36000">
              <a:spAutoFit/>
            </a:bodyPr>
            <a:lstStyle/>
            <a:p>
              <a:pPr marL="1490663" indent="-1208088">
                <a:spcBef>
                  <a:spcPts val="1175"/>
                </a:spcBef>
                <a:tabLst>
                  <a:tab pos="1490663" algn="l"/>
                  <a:tab pos="1938338" algn="l"/>
                  <a:tab pos="2387600" algn="l"/>
                  <a:tab pos="2836863" algn="l"/>
                  <a:tab pos="3286125" algn="l"/>
                  <a:tab pos="3735388" algn="l"/>
                  <a:tab pos="4184650" algn="l"/>
                  <a:tab pos="4633913" algn="l"/>
                  <a:tab pos="5083175" algn="l"/>
                  <a:tab pos="5532438" algn="l"/>
                  <a:tab pos="5981700" algn="l"/>
                  <a:tab pos="6430963" algn="l"/>
                  <a:tab pos="6880225" algn="l"/>
                  <a:tab pos="7329488" algn="l"/>
                  <a:tab pos="7778750" algn="l"/>
                  <a:tab pos="8228013" algn="l"/>
                  <a:tab pos="8677275" algn="l"/>
                  <a:tab pos="9126538" algn="l"/>
                  <a:tab pos="9575800" algn="l"/>
                  <a:tab pos="10025063" algn="l"/>
                  <a:tab pos="10474325" algn="l"/>
                </a:tabLst>
              </a:pPr>
              <a:r>
                <a:rPr lang="hu-HU" sz="1800" b="1">
                  <a:solidFill>
                    <a:srgbClr val="FFFFFF"/>
                  </a:solidFill>
                  <a:latin typeface="Arial" charset="0"/>
                  <a:cs typeface="Arial" charset="0"/>
                </a:rPr>
                <a:t>Polgári védelem</a:t>
              </a:r>
            </a:p>
          </p:txBody>
        </p:sp>
        <p:sp>
          <p:nvSpPr>
            <p:cNvPr id="58383" name="Text Box 8"/>
            <p:cNvSpPr txBox="1">
              <a:spLocks noChangeArrowheads="1"/>
            </p:cNvSpPr>
            <p:nvPr/>
          </p:nvSpPr>
          <p:spPr bwMode="auto">
            <a:xfrm>
              <a:off x="3039" y="3124"/>
              <a:ext cx="1428" cy="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0920" tIns="36000" rIns="70920" bIns="36000">
              <a:spAutoFit/>
            </a:bodyPr>
            <a:lstStyle/>
            <a:p>
              <a:pPr marL="1490663" indent="-1208088">
                <a:spcBef>
                  <a:spcPts val="1175"/>
                </a:spcBef>
                <a:tabLst>
                  <a:tab pos="1490663" algn="l"/>
                  <a:tab pos="1938338" algn="l"/>
                  <a:tab pos="2387600" algn="l"/>
                  <a:tab pos="2836863" algn="l"/>
                  <a:tab pos="3286125" algn="l"/>
                  <a:tab pos="3735388" algn="l"/>
                  <a:tab pos="4184650" algn="l"/>
                  <a:tab pos="4633913" algn="l"/>
                  <a:tab pos="5083175" algn="l"/>
                  <a:tab pos="5532438" algn="l"/>
                  <a:tab pos="5981700" algn="l"/>
                  <a:tab pos="6430963" algn="l"/>
                  <a:tab pos="6880225" algn="l"/>
                  <a:tab pos="7329488" algn="l"/>
                  <a:tab pos="7778750" algn="l"/>
                  <a:tab pos="8228013" algn="l"/>
                  <a:tab pos="8677275" algn="l"/>
                  <a:tab pos="9126538" algn="l"/>
                  <a:tab pos="9575800" algn="l"/>
                  <a:tab pos="10025063" algn="l"/>
                  <a:tab pos="10474325" algn="l"/>
                </a:tabLst>
              </a:pPr>
              <a:r>
                <a:rPr lang="hu-HU" sz="1600" b="1">
                  <a:solidFill>
                    <a:srgbClr val="FFFFFF"/>
                  </a:solidFill>
                  <a:latin typeface="Arial" charset="0"/>
                  <a:cs typeface="Arial" charset="0"/>
                </a:rPr>
                <a:t>Tűzvédelem</a:t>
              </a:r>
            </a:p>
          </p:txBody>
        </p:sp>
        <p:sp>
          <p:nvSpPr>
            <p:cNvPr id="58384" name="Oval 9"/>
            <p:cNvSpPr>
              <a:spLocks noChangeArrowheads="1"/>
            </p:cNvSpPr>
            <p:nvPr/>
          </p:nvSpPr>
          <p:spPr bwMode="auto">
            <a:xfrm>
              <a:off x="2083" y="1827"/>
              <a:ext cx="1521" cy="1053"/>
            </a:xfrm>
            <a:prstGeom prst="ellipse">
              <a:avLst/>
            </a:pr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8385" name="Text Box 10"/>
            <p:cNvSpPr txBox="1">
              <a:spLocks noChangeArrowheads="1"/>
            </p:cNvSpPr>
            <p:nvPr/>
          </p:nvSpPr>
          <p:spPr bwMode="auto">
            <a:xfrm>
              <a:off x="2004" y="2217"/>
              <a:ext cx="1546" cy="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0920" tIns="36000" rIns="70920" bIns="36000">
              <a:spAutoFit/>
            </a:bodyPr>
            <a:lstStyle/>
            <a:p>
              <a:pPr marL="1490663" indent="-1208088" algn="ctr">
                <a:spcBef>
                  <a:spcPts val="1175"/>
                </a:spcBef>
                <a:tabLst>
                  <a:tab pos="1490663" algn="l"/>
                  <a:tab pos="1938338" algn="l"/>
                  <a:tab pos="2387600" algn="l"/>
                  <a:tab pos="2836863" algn="l"/>
                  <a:tab pos="3286125" algn="l"/>
                  <a:tab pos="3735388" algn="l"/>
                  <a:tab pos="4184650" algn="l"/>
                  <a:tab pos="4633913" algn="l"/>
                  <a:tab pos="5083175" algn="l"/>
                  <a:tab pos="5532438" algn="l"/>
                  <a:tab pos="5981700" algn="l"/>
                  <a:tab pos="6430963" algn="l"/>
                  <a:tab pos="6880225" algn="l"/>
                  <a:tab pos="7329488" algn="l"/>
                  <a:tab pos="7778750" algn="l"/>
                  <a:tab pos="8228013" algn="l"/>
                  <a:tab pos="8677275" algn="l"/>
                  <a:tab pos="9126538" algn="l"/>
                  <a:tab pos="9575800" algn="l"/>
                  <a:tab pos="10025063" algn="l"/>
                  <a:tab pos="10474325" algn="l"/>
                </a:tabLst>
              </a:pPr>
              <a:r>
                <a:rPr lang="hu-HU" sz="1600" b="1">
                  <a:solidFill>
                    <a:srgbClr val="FFFFFF"/>
                  </a:solidFill>
                  <a:latin typeface="Arial" charset="0"/>
                  <a:cs typeface="Arial" charset="0"/>
                </a:rPr>
                <a:t>Iparbiztonság</a:t>
              </a:r>
            </a:p>
          </p:txBody>
        </p:sp>
      </p:grpSp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6988"/>
            <a:ext cx="91440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13" descr="pv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1600" y="584200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14" descr="MC900432531[1]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65213" y="6000750"/>
            <a:ext cx="6477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Picture 15" descr="tű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95475" y="5613400"/>
            <a:ext cx="142875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5" name="Picture 16" descr="MC900432531[1]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82975" y="5995988"/>
            <a:ext cx="6477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6" name="Picture 17" descr="ip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68800" y="5842000"/>
            <a:ext cx="1368425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7" name="Picture 19" descr="equal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34088" y="6021388"/>
            <a:ext cx="79216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 descr="katasztrfa logo-ai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62775" y="4792663"/>
            <a:ext cx="1879600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Line 1"/>
          <p:cNvSpPr>
            <a:spLocks noChangeShapeType="1"/>
          </p:cNvSpPr>
          <p:nvPr/>
        </p:nvSpPr>
        <p:spPr bwMode="auto">
          <a:xfrm>
            <a:off x="5022850" y="4213225"/>
            <a:ext cx="6350" cy="930275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2413000" y="2228850"/>
            <a:ext cx="4606925" cy="1287463"/>
          </a:xfrm>
          <a:prstGeom prst="rect">
            <a:avLst/>
          </a:prstGeom>
          <a:solidFill>
            <a:srgbClr val="99CC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lIns="67680" tIns="35280" rIns="67680" bIns="3528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hu-HU" sz="1400" b="1">
                <a:solidFill>
                  <a:srgbClr val="000000"/>
                </a:solidFill>
                <a:latin typeface="Cambria" pitchFamily="18" charset="0"/>
              </a:rPr>
              <a:t>BM OKF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hu-HU" sz="1400" b="1">
                <a:solidFill>
                  <a:srgbClr val="000000"/>
                </a:solidFill>
                <a:latin typeface="Cambria" pitchFamily="18" charset="0"/>
              </a:rPr>
              <a:t>Országos Iparbiztonsági Főfelügyelőség</a:t>
            </a:r>
          </a:p>
        </p:txBody>
      </p:sp>
      <p:sp>
        <p:nvSpPr>
          <p:cNvPr id="60419" name="Rectangle 4"/>
          <p:cNvSpPr>
            <a:spLocks noChangeArrowheads="1"/>
          </p:cNvSpPr>
          <p:nvPr/>
        </p:nvSpPr>
        <p:spPr bwMode="auto">
          <a:xfrm>
            <a:off x="3298825" y="3805238"/>
            <a:ext cx="3095625" cy="384175"/>
          </a:xfrm>
          <a:prstGeom prst="rect">
            <a:avLst/>
          </a:prstGeom>
          <a:solidFill>
            <a:srgbClr val="99CCFF"/>
          </a:solidFill>
          <a:ln w="12600" cap="sq">
            <a:solidFill>
              <a:srgbClr val="000000"/>
            </a:solidFill>
            <a:miter lim="800000"/>
            <a:headEnd/>
            <a:tailEnd/>
          </a:ln>
        </p:spPr>
        <p:txBody>
          <a:bodyPr wrap="none" lIns="67680" tIns="35280" rIns="67680" bIns="3528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hu-HU" sz="1000" b="1">
                <a:solidFill>
                  <a:srgbClr val="000000"/>
                </a:solidFill>
              </a:rPr>
              <a:t> </a:t>
            </a:r>
            <a:r>
              <a:rPr lang="hu-HU" sz="1200" b="1">
                <a:solidFill>
                  <a:srgbClr val="000000"/>
                </a:solidFill>
                <a:latin typeface="Cambria" pitchFamily="18" charset="0"/>
              </a:rPr>
              <a:t>Veszélyes Üzemek Főosztály</a:t>
            </a:r>
          </a:p>
        </p:txBody>
      </p:sp>
      <p:sp>
        <p:nvSpPr>
          <p:cNvPr id="60420" name="Rectangle 5"/>
          <p:cNvSpPr>
            <a:spLocks noChangeArrowheads="1"/>
          </p:cNvSpPr>
          <p:nvPr/>
        </p:nvSpPr>
        <p:spPr bwMode="auto">
          <a:xfrm>
            <a:off x="6484938" y="3824288"/>
            <a:ext cx="2430462" cy="603250"/>
          </a:xfrm>
          <a:prstGeom prst="rect">
            <a:avLst/>
          </a:prstGeom>
          <a:solidFill>
            <a:srgbClr val="99CCFF"/>
          </a:solidFill>
          <a:ln w="12600" cap="sq">
            <a:solidFill>
              <a:srgbClr val="000000"/>
            </a:solidFill>
            <a:miter lim="800000"/>
            <a:headEnd/>
            <a:tailEnd/>
          </a:ln>
        </p:spPr>
        <p:txBody>
          <a:bodyPr wrap="none" lIns="67680" tIns="35280" rIns="67680" bIns="35280" anchor="ctr"/>
          <a:lstStyle/>
          <a:p>
            <a:pPr algn="ctr">
              <a:lnSpc>
                <a:spcPct val="8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hu-HU" sz="1200" b="1">
                <a:solidFill>
                  <a:srgbClr val="000000"/>
                </a:solidFill>
                <a:latin typeface="Cambria" pitchFamily="18" charset="0"/>
              </a:rPr>
              <a:t>Veszélyes</a:t>
            </a:r>
            <a:r>
              <a:rPr lang="hu-HU" sz="1200"/>
              <a:t> </a:t>
            </a:r>
            <a:r>
              <a:rPr lang="hu-HU" sz="1200" b="1">
                <a:solidFill>
                  <a:srgbClr val="000000"/>
                </a:solidFill>
                <a:latin typeface="Cambria" pitchFamily="18" charset="0"/>
              </a:rPr>
              <a:t>Szállítmányok Főosztály </a:t>
            </a:r>
          </a:p>
        </p:txBody>
      </p:sp>
      <p:sp>
        <p:nvSpPr>
          <p:cNvPr id="60421" name="Rectangle 6"/>
          <p:cNvSpPr>
            <a:spLocks noChangeArrowheads="1"/>
          </p:cNvSpPr>
          <p:nvPr/>
        </p:nvSpPr>
        <p:spPr bwMode="auto">
          <a:xfrm>
            <a:off x="3562350" y="5143500"/>
            <a:ext cx="3984625" cy="849313"/>
          </a:xfrm>
          <a:prstGeom prst="rect">
            <a:avLst/>
          </a:prstGeom>
          <a:solidFill>
            <a:srgbClr val="BFC1BF"/>
          </a:solidFill>
          <a:ln w="9525">
            <a:noFill/>
            <a:miter lim="800000"/>
            <a:headEnd/>
            <a:tailEnd/>
          </a:ln>
        </p:spPr>
        <p:txBody>
          <a:bodyPr wrap="none" lIns="67680" tIns="35280" rIns="67680" bIns="3528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hu-HU" sz="1200" b="1">
                <a:solidFill>
                  <a:srgbClr val="000000"/>
                </a:solidFill>
                <a:latin typeface="Cambria" pitchFamily="18" charset="0"/>
              </a:rPr>
              <a:t>Fővárosi és megyei katasztrófavédelmi igazgatóságok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hu-HU" sz="1200" b="1">
                <a:solidFill>
                  <a:srgbClr val="000000"/>
                </a:solidFill>
                <a:latin typeface="Cambria" pitchFamily="18" charset="0"/>
              </a:rPr>
              <a:t>------------------------------------------------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hu-HU" sz="1200" b="1">
                <a:solidFill>
                  <a:srgbClr val="000000"/>
                </a:solidFill>
                <a:latin typeface="Cambria" pitchFamily="18" charset="0"/>
              </a:rPr>
              <a:t>Iparbiztonsági főfelügyelőség</a:t>
            </a:r>
          </a:p>
        </p:txBody>
      </p:sp>
      <p:sp>
        <p:nvSpPr>
          <p:cNvPr id="60422" name="Rectangle 8"/>
          <p:cNvSpPr>
            <a:spLocks noChangeArrowheads="1"/>
          </p:cNvSpPr>
          <p:nvPr/>
        </p:nvSpPr>
        <p:spPr bwMode="auto">
          <a:xfrm>
            <a:off x="5099050" y="4465638"/>
            <a:ext cx="1295400" cy="506412"/>
          </a:xfrm>
          <a:prstGeom prst="rect">
            <a:avLst/>
          </a:prstGeom>
          <a:solidFill>
            <a:srgbClr val="00CCFF"/>
          </a:solidFill>
          <a:ln w="12600" cap="sq">
            <a:solidFill>
              <a:srgbClr val="000000"/>
            </a:solidFill>
            <a:miter lim="800000"/>
            <a:headEnd/>
            <a:tailEnd/>
          </a:ln>
        </p:spPr>
        <p:txBody>
          <a:bodyPr wrap="none" lIns="67680" tIns="35280" rIns="67680" bIns="3528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hu-HU" sz="1000" b="1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hu-HU" sz="900">
                <a:solidFill>
                  <a:srgbClr val="000000"/>
                </a:solidFill>
                <a:latin typeface="Cambria" pitchFamily="18" charset="0"/>
              </a:rPr>
              <a:t>Nukleárisbaleset-elhárítási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hu-HU" sz="900">
                <a:solidFill>
                  <a:srgbClr val="000000"/>
                </a:solidFill>
                <a:latin typeface="Cambria" pitchFamily="18" charset="0"/>
              </a:rPr>
              <a:t> Osztály</a:t>
            </a:r>
          </a:p>
        </p:txBody>
      </p:sp>
      <p:sp>
        <p:nvSpPr>
          <p:cNvPr id="60423" name="Line 9"/>
          <p:cNvSpPr>
            <a:spLocks noChangeShapeType="1"/>
          </p:cNvSpPr>
          <p:nvPr/>
        </p:nvSpPr>
        <p:spPr bwMode="auto">
          <a:xfrm>
            <a:off x="4908550" y="3535363"/>
            <a:ext cx="11113" cy="252412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60424" name="Line 10"/>
          <p:cNvSpPr>
            <a:spLocks noChangeShapeType="1"/>
          </p:cNvSpPr>
          <p:nvPr/>
        </p:nvSpPr>
        <p:spPr bwMode="auto">
          <a:xfrm flipH="1">
            <a:off x="2411413" y="3535363"/>
            <a:ext cx="2520950" cy="269875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60425" name="Line 11"/>
          <p:cNvSpPr>
            <a:spLocks noChangeShapeType="1"/>
          </p:cNvSpPr>
          <p:nvPr/>
        </p:nvSpPr>
        <p:spPr bwMode="auto">
          <a:xfrm>
            <a:off x="4908550" y="3535363"/>
            <a:ext cx="2457450" cy="269875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60426" name="Line 13"/>
          <p:cNvSpPr>
            <a:spLocks noChangeShapeType="1"/>
          </p:cNvSpPr>
          <p:nvPr/>
        </p:nvSpPr>
        <p:spPr bwMode="auto">
          <a:xfrm>
            <a:off x="2857500" y="5491163"/>
            <a:ext cx="704850" cy="1587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60427" name="Line 14"/>
          <p:cNvSpPr>
            <a:spLocks noChangeShapeType="1"/>
          </p:cNvSpPr>
          <p:nvPr/>
        </p:nvSpPr>
        <p:spPr bwMode="auto">
          <a:xfrm flipH="1">
            <a:off x="3140075" y="5634038"/>
            <a:ext cx="423863" cy="0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60428" name="Rectangle 20"/>
          <p:cNvSpPr>
            <a:spLocks noChangeArrowheads="1"/>
          </p:cNvSpPr>
          <p:nvPr/>
        </p:nvSpPr>
        <p:spPr bwMode="auto">
          <a:xfrm>
            <a:off x="417513" y="3851275"/>
            <a:ext cx="2722562" cy="655638"/>
          </a:xfrm>
          <a:prstGeom prst="rect">
            <a:avLst/>
          </a:prstGeom>
          <a:solidFill>
            <a:srgbClr val="99CCFF"/>
          </a:solidFill>
          <a:ln w="12600" cap="sq">
            <a:solidFill>
              <a:srgbClr val="000000"/>
            </a:solidFill>
            <a:miter lim="800000"/>
            <a:headEnd/>
            <a:tailEnd/>
          </a:ln>
        </p:spPr>
        <p:txBody>
          <a:bodyPr wrap="none" lIns="67680" tIns="35280" rIns="67680" bIns="35280" anchor="ctr"/>
          <a:lstStyle/>
          <a:p>
            <a:pPr algn="ctr">
              <a:lnSpc>
                <a:spcPct val="8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hu-HU" sz="1000" b="1">
                <a:solidFill>
                  <a:srgbClr val="000000"/>
                </a:solidFill>
              </a:rPr>
              <a:t> </a:t>
            </a:r>
            <a:r>
              <a:rPr lang="hu-HU" sz="1200" b="1">
                <a:solidFill>
                  <a:srgbClr val="000000"/>
                </a:solidFill>
                <a:latin typeface="Cambria" pitchFamily="18" charset="0"/>
              </a:rPr>
              <a:t>Kritikus Infrastruktúra Koordinációs </a:t>
            </a:r>
          </a:p>
          <a:p>
            <a:pPr algn="ctr">
              <a:lnSpc>
                <a:spcPct val="8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hu-HU" sz="1200" b="1">
                <a:solidFill>
                  <a:srgbClr val="000000"/>
                </a:solidFill>
                <a:latin typeface="Cambria" pitchFamily="18" charset="0"/>
              </a:rPr>
              <a:t>Főosztály</a:t>
            </a:r>
            <a:r>
              <a:rPr lang="hu-HU" sz="1200"/>
              <a:t> </a:t>
            </a:r>
            <a:endParaRPr lang="hu-HU" sz="1200">
              <a:solidFill>
                <a:srgbClr val="000000"/>
              </a:solidFill>
              <a:latin typeface="Cambria" pitchFamily="18" charset="0"/>
            </a:endParaRPr>
          </a:p>
        </p:txBody>
      </p:sp>
      <p:sp>
        <p:nvSpPr>
          <p:cNvPr id="60429" name="Rectangle 21"/>
          <p:cNvSpPr>
            <a:spLocks noChangeArrowheads="1"/>
          </p:cNvSpPr>
          <p:nvPr/>
        </p:nvSpPr>
        <p:spPr bwMode="auto">
          <a:xfrm>
            <a:off x="633413" y="5178425"/>
            <a:ext cx="2506662" cy="814388"/>
          </a:xfrm>
          <a:prstGeom prst="rect">
            <a:avLst/>
          </a:prstGeom>
          <a:solidFill>
            <a:srgbClr val="CC99FF"/>
          </a:solidFill>
          <a:ln w="9525">
            <a:noFill/>
            <a:miter lim="800000"/>
            <a:headEnd/>
            <a:tailEnd/>
          </a:ln>
        </p:spPr>
        <p:txBody>
          <a:bodyPr wrap="none" lIns="67680" tIns="35280" rIns="67680" bIns="3528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hu-HU" sz="1200">
                <a:solidFill>
                  <a:srgbClr val="BF1301"/>
                </a:solidFill>
                <a:latin typeface="Calibri" pitchFamily="34" charset="0"/>
              </a:rPr>
              <a:t>Katasztrófavédelmi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hu-HU" sz="1200">
                <a:solidFill>
                  <a:srgbClr val="BF1301"/>
                </a:solidFill>
                <a:latin typeface="Calibri" pitchFamily="34" charset="0"/>
              </a:rPr>
              <a:t>Mobil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hu-HU" sz="1200">
                <a:solidFill>
                  <a:srgbClr val="BF1301"/>
                </a:solidFill>
                <a:latin typeface="Calibri" pitchFamily="34" charset="0"/>
              </a:rPr>
              <a:t> Laboratórium</a:t>
            </a:r>
          </a:p>
        </p:txBody>
      </p:sp>
      <p:sp>
        <p:nvSpPr>
          <p:cNvPr id="60430" name="Rectangle 22"/>
          <p:cNvSpPr>
            <a:spLocks noChangeArrowheads="1"/>
          </p:cNvSpPr>
          <p:nvPr/>
        </p:nvSpPr>
        <p:spPr bwMode="auto">
          <a:xfrm>
            <a:off x="993775" y="1651000"/>
            <a:ext cx="7561263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7680" tIns="35280" rIns="67680" bIns="352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hu-HU" sz="2100" b="1" i="1">
                <a:solidFill>
                  <a:srgbClr val="000000"/>
                </a:solidFill>
                <a:latin typeface="Cambria" pitchFamily="18" charset="0"/>
                <a:cs typeface="Arial" charset="0"/>
              </a:rPr>
              <a:t>Iparbiztonság</a:t>
            </a:r>
          </a:p>
        </p:txBody>
      </p:sp>
      <p:sp>
        <p:nvSpPr>
          <p:cNvPr id="60431" name="Line 1"/>
          <p:cNvSpPr>
            <a:spLocks noChangeShapeType="1"/>
          </p:cNvSpPr>
          <p:nvPr/>
        </p:nvSpPr>
        <p:spPr bwMode="auto">
          <a:xfrm>
            <a:off x="5705475" y="4162425"/>
            <a:ext cx="0" cy="303213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60432" name="Line 1"/>
          <p:cNvSpPr>
            <a:spLocks noChangeShapeType="1"/>
          </p:cNvSpPr>
          <p:nvPr/>
        </p:nvSpPr>
        <p:spPr bwMode="auto">
          <a:xfrm>
            <a:off x="1885950" y="4506913"/>
            <a:ext cx="1708150" cy="636587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60433" name="Line 1"/>
          <p:cNvSpPr>
            <a:spLocks noChangeShapeType="1"/>
          </p:cNvSpPr>
          <p:nvPr/>
        </p:nvSpPr>
        <p:spPr bwMode="auto">
          <a:xfrm flipH="1">
            <a:off x="7366000" y="4427538"/>
            <a:ext cx="333375" cy="715962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pic>
        <p:nvPicPr>
          <p:cNvPr id="6043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6988"/>
            <a:ext cx="91440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35" name="Rectangle 7"/>
          <p:cNvSpPr>
            <a:spLocks noChangeArrowheads="1"/>
          </p:cNvSpPr>
          <p:nvPr/>
        </p:nvSpPr>
        <p:spPr bwMode="auto">
          <a:xfrm>
            <a:off x="3943350" y="6237288"/>
            <a:ext cx="2809875" cy="512762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</p:spPr>
        <p:txBody>
          <a:bodyPr wrap="none" lIns="67680" tIns="35280" rIns="67680" bIns="3528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hu-HU" sz="1200">
                <a:solidFill>
                  <a:srgbClr val="000000"/>
                </a:solidFill>
                <a:latin typeface="Cambria" pitchFamily="18" charset="0"/>
              </a:rPr>
              <a:t>Kirendeltségek (65 db)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hu-HU" sz="1200">
                <a:solidFill>
                  <a:srgbClr val="000000"/>
                </a:solidFill>
                <a:latin typeface="Cambria" pitchFamily="18" charset="0"/>
              </a:rPr>
              <a:t>------------------------------------------------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hu-HU" sz="1200" b="1">
                <a:solidFill>
                  <a:srgbClr val="000000"/>
                </a:solidFill>
                <a:latin typeface="Cambria" pitchFamily="18" charset="0"/>
              </a:rPr>
              <a:t>Iparbiztonsági főfelügyelőség</a:t>
            </a:r>
          </a:p>
        </p:txBody>
      </p:sp>
      <p:sp>
        <p:nvSpPr>
          <p:cNvPr id="60436" name="Line 1"/>
          <p:cNvSpPr>
            <a:spLocks noChangeShapeType="1"/>
          </p:cNvSpPr>
          <p:nvPr/>
        </p:nvSpPr>
        <p:spPr bwMode="auto">
          <a:xfrm>
            <a:off x="5099050" y="5992813"/>
            <a:ext cx="0" cy="244475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pic>
        <p:nvPicPr>
          <p:cNvPr id="60437" name="Picture 11" descr="KML-ADR3"/>
          <p:cNvPicPr>
            <a:picLocks noChangeAspect="1" noChangeArrowheads="1"/>
          </p:cNvPicPr>
          <p:nvPr/>
        </p:nvPicPr>
        <p:blipFill>
          <a:blip r:embed="rId4"/>
          <a:srcRect b="13744"/>
          <a:stretch>
            <a:fillRect/>
          </a:stretch>
        </p:blipFill>
        <p:spPr bwMode="auto">
          <a:xfrm>
            <a:off x="617538" y="5586413"/>
            <a:ext cx="708025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38" name="Picture 20" descr="KML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55875" y="5618163"/>
            <a:ext cx="5842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39" name="Picture 25" descr="MC900379177[1]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328817">
            <a:off x="0" y="4652963"/>
            <a:ext cx="91598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>
            <a:spLocks noChangeArrowheads="1"/>
          </p:cNvSpPr>
          <p:nvPr/>
        </p:nvSpPr>
        <p:spPr bwMode="auto">
          <a:xfrm>
            <a:off x="57150" y="115888"/>
            <a:ext cx="885825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hu-HU" b="1" i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Az Iparbiztonság technikai eszközrendszere</a:t>
            </a:r>
            <a:endParaRPr lang="en-US" b="1" i="1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20713"/>
            <a:ext cx="9144000" cy="567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988"/>
            <a:ext cx="91440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4" name="Picture 15" descr="KML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6100" y="3644900"/>
            <a:ext cx="4676775" cy="312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20" descr="KML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8" y="1538288"/>
            <a:ext cx="4787900" cy="340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0853" name="Rectangle 2"/>
          <p:cNvSpPr>
            <a:spLocks noChangeArrowheads="1"/>
          </p:cNvSpPr>
          <p:nvPr/>
        </p:nvSpPr>
        <p:spPr bwMode="auto">
          <a:xfrm>
            <a:off x="4859338" y="1484313"/>
            <a:ext cx="4284662" cy="1657350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342900" indent="-342900" algn="ctr">
              <a:defRPr/>
            </a:pPr>
            <a:r>
              <a:rPr lang="hu-HU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Katasztrófavédelmi</a:t>
            </a:r>
            <a:br>
              <a:rPr lang="hu-HU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hu-HU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Mobil Labor (KML)</a:t>
            </a:r>
          </a:p>
          <a:p>
            <a:pPr marL="342900" indent="-342900" algn="ctr">
              <a:defRPr/>
            </a:pPr>
            <a:r>
              <a:rPr lang="hu-HU" sz="2000" b="1" dirty="0"/>
              <a:t>(főváros)</a:t>
            </a:r>
          </a:p>
          <a:p>
            <a:pPr marL="342900" indent="-342900" algn="ctr">
              <a:defRPr/>
            </a:pPr>
            <a:r>
              <a:rPr lang="hu-HU" altLang="zh-CN" sz="1800" dirty="0">
                <a:solidFill>
                  <a:srgbClr val="000000"/>
                </a:solidFill>
              </a:rPr>
              <a:t>	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>
              <a:buFont typeface="Times New Roman" pitchFamily="16" charset="0"/>
              <a:buNone/>
              <a:defRPr/>
            </a:pPr>
            <a:r>
              <a:rPr lang="hu-HU" b="1" dirty="0" smtClean="0">
                <a:solidFill>
                  <a:srgbClr val="A5002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Kémia és az ipar</a:t>
            </a:r>
          </a:p>
        </p:txBody>
      </p:sp>
      <p:pic>
        <p:nvPicPr>
          <p:cNvPr id="3379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988"/>
            <a:ext cx="91440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11" descr="KML-ADR3"/>
          <p:cNvPicPr>
            <a:picLocks noChangeAspect="1" noChangeArrowheads="1"/>
          </p:cNvPicPr>
          <p:nvPr/>
        </p:nvPicPr>
        <p:blipFill>
          <a:blip r:embed="rId3"/>
          <a:srcRect b="13744"/>
          <a:stretch>
            <a:fillRect/>
          </a:stretch>
        </p:blipFill>
        <p:spPr bwMode="auto">
          <a:xfrm>
            <a:off x="69850" y="4183063"/>
            <a:ext cx="4573588" cy="263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26988"/>
            <a:ext cx="91440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Picture 6" descr="KML-ADR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3663" y="1465263"/>
            <a:ext cx="4549775" cy="268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8" descr="KML-ADR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92725" y="1482725"/>
            <a:ext cx="3382963" cy="253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5356" name="Rectangle 2"/>
          <p:cNvSpPr>
            <a:spLocks noChangeArrowheads="1"/>
          </p:cNvSpPr>
          <p:nvPr/>
        </p:nvSpPr>
        <p:spPr bwMode="auto">
          <a:xfrm>
            <a:off x="4643438" y="4076700"/>
            <a:ext cx="4357687" cy="2492375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342900" indent="-342900" algn="ctr">
              <a:defRPr/>
            </a:pPr>
            <a:endParaRPr lang="hu-HU" sz="32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342900" indent="-342900" algn="ctr">
              <a:defRPr/>
            </a:pPr>
            <a:r>
              <a:rPr lang="hu-HU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Katasztrófavédelmi</a:t>
            </a:r>
            <a:br>
              <a:rPr lang="hu-HU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hu-HU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Mobil Labor</a:t>
            </a:r>
          </a:p>
          <a:p>
            <a:pPr marL="342900" indent="-342900" algn="ctr">
              <a:defRPr/>
            </a:pPr>
            <a:r>
              <a:rPr lang="hu-HU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(KML-ADR)</a:t>
            </a:r>
          </a:p>
          <a:p>
            <a:pPr marL="342900" indent="-342900" algn="ctr">
              <a:defRPr/>
            </a:pPr>
            <a:r>
              <a:rPr lang="hu-HU" altLang="zh-CN" sz="1800" dirty="0">
                <a:solidFill>
                  <a:srgbClr val="000000"/>
                </a:solidFill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ChangeArrowheads="1"/>
          </p:cNvSpPr>
          <p:nvPr/>
        </p:nvSpPr>
        <p:spPr bwMode="auto">
          <a:xfrm>
            <a:off x="0" y="1268413"/>
            <a:ext cx="8964613" cy="558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hu-HU" sz="2800" b="1">
              <a:solidFill>
                <a:srgbClr val="00443A"/>
              </a:solidFill>
            </a:endParaRPr>
          </a:p>
        </p:txBody>
      </p:sp>
      <p:sp>
        <p:nvSpPr>
          <p:cNvPr id="67586" name="Rectangle 7"/>
          <p:cNvSpPr>
            <a:spLocks noChangeArrowheads="1"/>
          </p:cNvSpPr>
          <p:nvPr/>
        </p:nvSpPr>
        <p:spPr bwMode="auto">
          <a:xfrm>
            <a:off x="0" y="1052513"/>
            <a:ext cx="8964613" cy="558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hu-HU" sz="2800" b="1">
              <a:solidFill>
                <a:srgbClr val="00443A"/>
              </a:solidFill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-252413" y="1484313"/>
            <a:ext cx="9145588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/>
          <a:lstStyle/>
          <a:p>
            <a:pPr lvl="1">
              <a:lnSpc>
                <a:spcPct val="90000"/>
              </a:lnSpc>
              <a:spcBef>
                <a:spcPct val="20000"/>
              </a:spcBef>
              <a:defRPr/>
            </a:pPr>
            <a:r>
              <a:rPr lang="hu-HU" b="1" u="sng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cs typeface="Times New Roman" pitchFamily="16" charset="0"/>
              </a:rPr>
              <a:t>Vegyi felderítés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Times New Roman" pitchFamily="16" charset="0"/>
              <a:buChar char="–"/>
              <a:defRPr/>
            </a:pPr>
            <a:r>
              <a:rPr lang="hu-HU" b="1" u="sng" dirty="0" err="1">
                <a:solidFill>
                  <a:srgbClr val="00443A"/>
                </a:solidFill>
                <a:latin typeface="Times New Roman" pitchFamily="16" charset="0"/>
                <a:cs typeface="Times New Roman" pitchFamily="16" charset="0"/>
              </a:rPr>
              <a:t>First</a:t>
            </a:r>
            <a:r>
              <a:rPr lang="hu-HU" b="1" u="sng" dirty="0">
                <a:solidFill>
                  <a:srgbClr val="00443A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hu-HU" b="1" u="sng" dirty="0" err="1">
                <a:solidFill>
                  <a:srgbClr val="00443A"/>
                </a:solidFill>
                <a:latin typeface="Times New Roman" pitchFamily="16" charset="0"/>
                <a:cs typeface="Times New Roman" pitchFamily="16" charset="0"/>
              </a:rPr>
              <a:t>Defender</a:t>
            </a:r>
            <a:r>
              <a:rPr lang="hu-HU" b="1" dirty="0">
                <a:solidFill>
                  <a:srgbClr val="00443A"/>
                </a:solidFill>
                <a:latin typeface="Times New Roman" pitchFamily="16" charset="0"/>
                <a:cs typeface="Times New Roman" pitchFamily="16" charset="0"/>
              </a:rPr>
              <a:t> (kézi spektrométer) 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hu-HU" sz="2200" b="1" dirty="0">
                <a:solidFill>
                  <a:srgbClr val="00443A"/>
                </a:solidFill>
                <a:latin typeface="Times New Roman" pitchFamily="16" charset="0"/>
                <a:cs typeface="Times New Roman" pitchFamily="16" charset="0"/>
              </a:rPr>
              <a:t>vegyi anyag azonosító, 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hu-HU" sz="2200" b="1" dirty="0">
                <a:solidFill>
                  <a:srgbClr val="00443A"/>
                </a:solidFill>
                <a:latin typeface="Times New Roman" pitchFamily="16" charset="0"/>
                <a:cs typeface="Times New Roman" pitchFamily="16" charset="0"/>
              </a:rPr>
              <a:t>fehér-porok kimutatására is alkalmas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hu-HU" b="1" u="sng" dirty="0" err="1">
                <a:solidFill>
                  <a:srgbClr val="00443A"/>
                </a:solidFill>
                <a:latin typeface="Times New Roman" pitchFamily="16" charset="0"/>
                <a:cs typeface="Times New Roman" pitchFamily="16" charset="0"/>
              </a:rPr>
              <a:t>Dräger</a:t>
            </a:r>
            <a:r>
              <a:rPr lang="hu-HU" b="1" u="sng" dirty="0">
                <a:solidFill>
                  <a:srgbClr val="00443A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hu-HU" b="1" u="sng" dirty="0" err="1">
                <a:solidFill>
                  <a:srgbClr val="00443A"/>
                </a:solidFill>
                <a:latin typeface="Times New Roman" pitchFamily="16" charset="0"/>
                <a:cs typeface="Times New Roman" pitchFamily="16" charset="0"/>
              </a:rPr>
              <a:t>X-Am</a:t>
            </a:r>
            <a:r>
              <a:rPr lang="hu-HU" b="1" u="sng" dirty="0">
                <a:solidFill>
                  <a:srgbClr val="00443A"/>
                </a:solidFill>
                <a:latin typeface="Times New Roman" pitchFamily="16" charset="0"/>
                <a:cs typeface="Times New Roman" pitchFamily="16" charset="0"/>
              </a:rPr>
              <a:t> 5600 (EX, OX, TOX, </a:t>
            </a:r>
            <a:r>
              <a:rPr lang="hu-HU" b="1" u="sng" dirty="0" err="1">
                <a:solidFill>
                  <a:srgbClr val="00443A"/>
                </a:solidFill>
                <a:latin typeface="Times New Roman" pitchFamily="16" charset="0"/>
                <a:cs typeface="Times New Roman" pitchFamily="16" charset="0"/>
              </a:rPr>
              <a:t>CO-mérő</a:t>
            </a:r>
            <a:r>
              <a:rPr lang="hu-HU" b="1" u="sng" dirty="0">
                <a:solidFill>
                  <a:srgbClr val="00443A"/>
                </a:solidFill>
                <a:latin typeface="Times New Roman" pitchFamily="16" charset="0"/>
                <a:cs typeface="Times New Roman" pitchFamily="16" charset="0"/>
              </a:rPr>
              <a:t>)</a:t>
            </a:r>
            <a:endParaRPr lang="hu-HU" b="1" dirty="0">
              <a:solidFill>
                <a:srgbClr val="00443A"/>
              </a:solidFill>
              <a:latin typeface="Times New Roman" pitchFamily="16" charset="0"/>
              <a:cs typeface="Times New Roman" pitchFamily="16" charset="0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hu-HU" b="1" u="sng" dirty="0">
                <a:solidFill>
                  <a:srgbClr val="00443A"/>
                </a:solidFill>
                <a:latin typeface="Times New Roman" pitchFamily="16" charset="0"/>
                <a:cs typeface="Times New Roman" pitchFamily="16" charset="0"/>
              </a:rPr>
              <a:t>MSA </a:t>
            </a:r>
            <a:r>
              <a:rPr lang="hu-HU" b="1" u="sng" dirty="0" err="1">
                <a:solidFill>
                  <a:srgbClr val="00443A"/>
                </a:solidFill>
                <a:latin typeface="Times New Roman" pitchFamily="16" charset="0"/>
                <a:cs typeface="Times New Roman" pitchFamily="16" charset="0"/>
              </a:rPr>
              <a:t>Altair</a:t>
            </a:r>
            <a:r>
              <a:rPr lang="hu-HU" b="1" u="sng" dirty="0">
                <a:solidFill>
                  <a:srgbClr val="00443A"/>
                </a:solidFill>
                <a:latin typeface="Times New Roman" pitchFamily="16" charset="0"/>
                <a:cs typeface="Times New Roman" pitchFamily="16" charset="0"/>
              </a:rPr>
              <a:t> 5X (EX, OX, TOX, </a:t>
            </a:r>
            <a:r>
              <a:rPr lang="hu-HU" b="1" u="sng" dirty="0" err="1">
                <a:solidFill>
                  <a:srgbClr val="00443A"/>
                </a:solidFill>
                <a:latin typeface="Times New Roman" pitchFamily="16" charset="0"/>
                <a:cs typeface="Times New Roman" pitchFamily="16" charset="0"/>
              </a:rPr>
              <a:t>CO-mérő</a:t>
            </a:r>
            <a:r>
              <a:rPr lang="hu-HU" b="1" u="sng" dirty="0">
                <a:solidFill>
                  <a:srgbClr val="00443A"/>
                </a:solidFill>
                <a:latin typeface="Times New Roman" pitchFamily="16" charset="0"/>
                <a:cs typeface="Times New Roman" pitchFamily="16" charset="0"/>
              </a:rPr>
              <a:t>)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hu-HU" b="1" u="sng" dirty="0" err="1">
                <a:solidFill>
                  <a:srgbClr val="00443A"/>
                </a:solidFill>
                <a:latin typeface="Times New Roman" pitchFamily="16" charset="0"/>
                <a:cs typeface="Times New Roman" pitchFamily="16" charset="0"/>
              </a:rPr>
              <a:t>Dräger</a:t>
            </a:r>
            <a:r>
              <a:rPr lang="hu-HU" b="1" u="sng" dirty="0">
                <a:solidFill>
                  <a:srgbClr val="00443A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hu-HU" b="1" u="sng" dirty="0" err="1">
                <a:solidFill>
                  <a:srgbClr val="00443A"/>
                </a:solidFill>
                <a:latin typeface="Times New Roman" pitchFamily="16" charset="0"/>
                <a:cs typeface="Times New Roman" pitchFamily="16" charset="0"/>
              </a:rPr>
              <a:t>X-act</a:t>
            </a:r>
            <a:r>
              <a:rPr lang="hu-HU" b="1" u="sng" dirty="0">
                <a:solidFill>
                  <a:srgbClr val="00443A"/>
                </a:solidFill>
                <a:latin typeface="Times New Roman" pitchFamily="16" charset="0"/>
                <a:cs typeface="Times New Roman" pitchFamily="16" charset="0"/>
              </a:rPr>
              <a:t> 5000- automatikus csőpumpa</a:t>
            </a:r>
            <a:r>
              <a:rPr lang="hu-HU" b="1" dirty="0">
                <a:solidFill>
                  <a:srgbClr val="00443A"/>
                </a:solidFill>
                <a:latin typeface="Times New Roman" pitchFamily="16" charset="0"/>
                <a:cs typeface="Times New Roman" pitchFamily="16" charset="0"/>
              </a:rPr>
              <a:t> 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hu-HU" sz="2200" b="1" dirty="0">
                <a:solidFill>
                  <a:srgbClr val="00443A"/>
                </a:solidFill>
                <a:latin typeface="Times New Roman" pitchFamily="16" charset="0"/>
                <a:cs typeface="Times New Roman" pitchFamily="16" charset="0"/>
              </a:rPr>
              <a:t>egyszerű kezelés (</a:t>
            </a:r>
            <a:r>
              <a:rPr lang="hu-HU" sz="2200" b="1" dirty="0" err="1">
                <a:solidFill>
                  <a:srgbClr val="00443A"/>
                </a:solidFill>
                <a:latin typeface="Times New Roman" pitchFamily="16" charset="0"/>
                <a:cs typeface="Times New Roman" pitchFamily="16" charset="0"/>
              </a:rPr>
              <a:t>érzékelőcsövek</a:t>
            </a:r>
            <a:r>
              <a:rPr lang="hu-HU" sz="2200" b="1" dirty="0">
                <a:solidFill>
                  <a:srgbClr val="00443A"/>
                </a:solidFill>
                <a:latin typeface="Times New Roman" pitchFamily="16" charset="0"/>
                <a:cs typeface="Times New Roman" pitchFamily="16" charset="0"/>
              </a:rPr>
              <a:t> automatikus kezelése)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hu-HU" sz="2200" b="1" dirty="0">
                <a:solidFill>
                  <a:srgbClr val="00443A"/>
                </a:solidFill>
                <a:latin typeface="Times New Roman" pitchFamily="16" charset="0"/>
                <a:cs typeface="Times New Roman" pitchFamily="16" charset="0"/>
              </a:rPr>
              <a:t>vonalkód leolvasással:átszívások száma,mérendő gáz neve, stb.</a:t>
            </a:r>
            <a:endParaRPr lang="hu-HU" sz="2200" b="1" u="sng" dirty="0">
              <a:solidFill>
                <a:srgbClr val="00443A"/>
              </a:solidFill>
              <a:latin typeface="Times New Roman" pitchFamily="16" charset="0"/>
              <a:cs typeface="Times New Roman" pitchFamily="16" charset="0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hu-HU" b="1" u="sng" dirty="0">
                <a:solidFill>
                  <a:srgbClr val="00443A"/>
                </a:solidFill>
                <a:latin typeface="Times New Roman" pitchFamily="16" charset="0"/>
                <a:cs typeface="Times New Roman" pitchFamily="16" charset="0"/>
              </a:rPr>
              <a:t>TVS-3 MLU környezetvédelmi ellenőrző állomás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hu-HU" sz="2200" b="1" dirty="0">
                <a:solidFill>
                  <a:srgbClr val="00443A"/>
                </a:solidFill>
                <a:latin typeface="Times New Roman" pitchFamily="16" charset="0"/>
                <a:cs typeface="Times New Roman" pitchFamily="16" charset="0"/>
              </a:rPr>
              <a:t>könnyű kezelés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hu-HU" sz="2200" b="1" dirty="0">
                <a:solidFill>
                  <a:srgbClr val="00443A"/>
                </a:solidFill>
                <a:latin typeface="Times New Roman" pitchFamily="16" charset="0"/>
                <a:cs typeface="Times New Roman" pitchFamily="16" charset="0"/>
              </a:rPr>
              <a:t>menet közbeni vegyi, radiológiai felderítés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hu-HU" sz="2200" b="1" dirty="0">
                <a:solidFill>
                  <a:srgbClr val="00443A"/>
                </a:solidFill>
                <a:latin typeface="Times New Roman" pitchFamily="16" charset="0"/>
                <a:cs typeface="Times New Roman" pitchFamily="16" charset="0"/>
              </a:rPr>
              <a:t>ultrahangos szélirány, szélsebesség, hőmérséklet, 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defRPr/>
            </a:pPr>
            <a:r>
              <a:rPr lang="hu-HU" sz="2200" b="1" dirty="0">
                <a:solidFill>
                  <a:srgbClr val="00443A"/>
                </a:solidFill>
                <a:latin typeface="Times New Roman" pitchFamily="16" charset="0"/>
                <a:cs typeface="Times New Roman" pitchFamily="16" charset="0"/>
              </a:rPr>
              <a:t>	páratartalom mérés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defRPr/>
            </a:pPr>
            <a:endParaRPr lang="hu-HU" b="1" dirty="0">
              <a:solidFill>
                <a:srgbClr val="00443A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67588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1557338"/>
            <a:ext cx="1243013" cy="13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10" descr="d-12092-2010__310x267"/>
          <p:cNvPicPr>
            <a:picLocks noChangeAspect="1" noChangeArrowheads="1"/>
          </p:cNvPicPr>
          <p:nvPr/>
        </p:nvPicPr>
        <p:blipFill>
          <a:blip r:embed="rId4"/>
          <a:srcRect l="12500" t="12486" r="12500" b="10033"/>
          <a:stretch>
            <a:fillRect/>
          </a:stretch>
        </p:blipFill>
        <p:spPr bwMode="auto">
          <a:xfrm>
            <a:off x="7235825" y="2852738"/>
            <a:ext cx="1657350" cy="147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0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24750" y="4941888"/>
            <a:ext cx="11969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-26988"/>
            <a:ext cx="91440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ChangeArrowheads="1"/>
          </p:cNvSpPr>
          <p:nvPr/>
        </p:nvSpPr>
        <p:spPr bwMode="auto">
          <a:xfrm>
            <a:off x="0" y="1268413"/>
            <a:ext cx="8964613" cy="558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hu-HU" sz="2800" b="1">
              <a:solidFill>
                <a:srgbClr val="00443A"/>
              </a:solidFill>
            </a:endParaRPr>
          </a:p>
        </p:txBody>
      </p:sp>
      <p:sp>
        <p:nvSpPr>
          <p:cNvPr id="69634" name="Rectangle 7"/>
          <p:cNvSpPr>
            <a:spLocks noChangeArrowheads="1"/>
          </p:cNvSpPr>
          <p:nvPr/>
        </p:nvSpPr>
        <p:spPr bwMode="auto">
          <a:xfrm>
            <a:off x="0" y="1052513"/>
            <a:ext cx="8964613" cy="558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hu-HU" sz="2800" b="1">
              <a:solidFill>
                <a:srgbClr val="00443A"/>
              </a:solidFill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-180975" y="1484313"/>
            <a:ext cx="9145588" cy="515778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/>
          <a:lstStyle/>
          <a:p>
            <a:pPr lvl="1">
              <a:lnSpc>
                <a:spcPct val="90000"/>
              </a:lnSpc>
              <a:spcBef>
                <a:spcPct val="20000"/>
              </a:spcBef>
              <a:defRPr/>
            </a:pPr>
            <a:r>
              <a:rPr lang="hu-HU" sz="2000" b="1" u="sng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Vegyi felderítés </a:t>
            </a:r>
            <a:r>
              <a:rPr lang="hu-HU" sz="1800" b="1" u="sng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(KML-ADR mérőműszerein túl a nagyfelépítményes </a:t>
            </a:r>
            <a:r>
              <a:rPr lang="hu-HU" sz="1800" b="1" u="sng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KML-en</a:t>
            </a:r>
            <a:r>
              <a:rPr lang="hu-HU" sz="1800" b="1" u="sng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Times New Roman" pitchFamily="18" charset="0"/>
              <a:buChar char="–"/>
              <a:defRPr/>
            </a:pPr>
            <a:r>
              <a:rPr lang="hu-HU" sz="2000" b="1" u="sng" dirty="0" err="1">
                <a:solidFill>
                  <a:srgbClr val="00443A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TruDefender</a:t>
            </a:r>
            <a:r>
              <a:rPr lang="hu-HU" sz="2000" b="1" dirty="0">
                <a:solidFill>
                  <a:srgbClr val="00443A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(kézi spektrométer) 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hu-HU" sz="2000" b="1" dirty="0">
                <a:solidFill>
                  <a:srgbClr val="00443A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szilárd vagy folyékony anyagok 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defRPr/>
            </a:pPr>
            <a:r>
              <a:rPr lang="hu-HU" sz="2000" b="1" dirty="0">
                <a:solidFill>
                  <a:srgbClr val="00443A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(sötét és fluoreszkáló anyagok),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hu-HU" sz="2000" b="1" dirty="0">
                <a:solidFill>
                  <a:srgbClr val="00443A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mérgező ipari vegyületek (TIC), 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hu-HU" sz="2000" b="1" dirty="0">
                <a:solidFill>
                  <a:srgbClr val="00443A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mérgező ipari anyagok (TIM),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hu-HU" sz="2000" b="1" dirty="0">
                <a:solidFill>
                  <a:srgbClr val="00443A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narkotikumok, csempészáruk, 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hu-HU" sz="2000" b="1" dirty="0">
                <a:solidFill>
                  <a:srgbClr val="00443A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anyagkeverékek is beazonosíthatók. 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hu-HU" sz="2000" b="1" dirty="0" err="1">
                <a:solidFill>
                  <a:srgbClr val="00443A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Hapsite</a:t>
            </a:r>
            <a:r>
              <a:rPr lang="hu-HU" sz="2000" b="1" dirty="0">
                <a:solidFill>
                  <a:srgbClr val="00443A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GC-MS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hu-HU" sz="2000" b="1" dirty="0">
                <a:solidFill>
                  <a:srgbClr val="00443A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hordozható </a:t>
            </a:r>
            <a:r>
              <a:rPr lang="hu-HU" sz="2000" b="1" dirty="0" err="1">
                <a:solidFill>
                  <a:srgbClr val="00443A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gázkromatográf</a:t>
            </a:r>
            <a:r>
              <a:rPr lang="hu-HU" sz="2000" b="1" dirty="0">
                <a:solidFill>
                  <a:srgbClr val="00443A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/ </a:t>
            </a:r>
            <a:r>
              <a:rPr lang="hu-HU" sz="2000" b="1" dirty="0" err="1">
                <a:solidFill>
                  <a:srgbClr val="00443A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tömegspektrométer</a:t>
            </a:r>
            <a:endParaRPr lang="hu-HU" sz="2000" b="1" dirty="0">
              <a:solidFill>
                <a:srgbClr val="00443A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2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hu-HU" sz="2000" b="1" dirty="0">
                <a:solidFill>
                  <a:srgbClr val="00443A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illékony szerves összetevőket,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hu-HU" sz="2000" b="1" dirty="0">
                <a:solidFill>
                  <a:srgbClr val="00443A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kevéssé illékony szerves összetevőket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hu-HU" sz="2000" b="1" dirty="0">
                <a:solidFill>
                  <a:srgbClr val="00443A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toxikus ipari vegyületek,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hu-HU" sz="2000" b="1" dirty="0">
                <a:solidFill>
                  <a:srgbClr val="00443A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toxikus ipari anyagok beazonosítása.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hu-HU" sz="2000" b="1" dirty="0">
                <a:solidFill>
                  <a:srgbClr val="00443A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beépített GPS</a:t>
            </a:r>
          </a:p>
        </p:txBody>
      </p:sp>
      <p:pic>
        <p:nvPicPr>
          <p:cNvPr id="69636" name="Picture 5" descr="Ahura_TruDefenderFT08Pix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0425" y="1773238"/>
            <a:ext cx="2197100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7" name="Picture 6" descr="Hapsite ER Hordozható vegyiazonosító (GC/MS) m&amp;udblac;szer  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23050" y="4854575"/>
            <a:ext cx="2520950" cy="200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-26988"/>
            <a:ext cx="91440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ChangeArrowheads="1"/>
          </p:cNvSpPr>
          <p:nvPr/>
        </p:nvSpPr>
        <p:spPr bwMode="auto">
          <a:xfrm>
            <a:off x="0" y="1268413"/>
            <a:ext cx="8964613" cy="558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hu-HU" sz="2800" b="1">
              <a:solidFill>
                <a:srgbClr val="00443A"/>
              </a:solidFill>
            </a:endParaRPr>
          </a:p>
        </p:txBody>
      </p:sp>
      <p:sp>
        <p:nvSpPr>
          <p:cNvPr id="71682" name="Rectangle 7"/>
          <p:cNvSpPr>
            <a:spLocks noChangeArrowheads="1"/>
          </p:cNvSpPr>
          <p:nvPr/>
        </p:nvSpPr>
        <p:spPr bwMode="auto">
          <a:xfrm>
            <a:off x="0" y="1052513"/>
            <a:ext cx="8964613" cy="558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hu-HU" sz="2800" b="1">
              <a:solidFill>
                <a:srgbClr val="00443A"/>
              </a:solidFill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-252413" y="1412875"/>
            <a:ext cx="9145588" cy="558958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/>
          <a:lstStyle/>
          <a:p>
            <a:pPr lvl="1">
              <a:lnSpc>
                <a:spcPct val="90000"/>
              </a:lnSpc>
              <a:spcBef>
                <a:spcPct val="20000"/>
              </a:spcBef>
              <a:defRPr/>
            </a:pPr>
            <a:r>
              <a:rPr lang="hu-HU" b="1" u="sng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Sugárfelderítés: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Times New Roman" pitchFamily="18" charset="0"/>
              <a:buChar char="–"/>
              <a:defRPr/>
            </a:pPr>
            <a:r>
              <a:rPr lang="hu-HU" b="1" u="sng" dirty="0">
                <a:solidFill>
                  <a:srgbClr val="00443A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IH-295 univerzális sugárzásmérő (2db IH-95)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hu-HU" sz="2200" b="1" dirty="0">
                <a:solidFill>
                  <a:srgbClr val="00443A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felületi </a:t>
            </a:r>
            <a:r>
              <a:rPr lang="hu-HU" sz="2200" b="1" dirty="0" err="1">
                <a:solidFill>
                  <a:srgbClr val="00443A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szennyezettségmérés</a:t>
            </a:r>
            <a:r>
              <a:rPr lang="hu-HU" sz="2200" b="1" dirty="0">
                <a:solidFill>
                  <a:srgbClr val="00443A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hu-HU" sz="2200" b="1" dirty="0">
                <a:solidFill>
                  <a:srgbClr val="00443A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és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hu-HU" sz="2200" b="1" dirty="0">
                <a:solidFill>
                  <a:srgbClr val="00443A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gamma-dózisteljesítmény mérés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hu-HU" sz="2200" b="1" dirty="0">
                <a:solidFill>
                  <a:srgbClr val="00443A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GPS koordináta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Times New Roman" pitchFamily="18" charset="0"/>
              <a:buChar char="–"/>
              <a:defRPr/>
            </a:pPr>
            <a:endParaRPr lang="hu-HU" sz="2200" b="1" dirty="0">
              <a:solidFill>
                <a:srgbClr val="00443A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hu-HU" b="1" dirty="0">
                <a:solidFill>
                  <a:srgbClr val="00443A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SOR/T önleolvasós dózismérő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hu-HU" sz="2200" b="1" dirty="0">
                <a:solidFill>
                  <a:srgbClr val="00443A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sugáradag és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hu-HU" sz="2200" b="1" dirty="0">
                <a:solidFill>
                  <a:srgbClr val="00443A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sugárszint mérés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defRPr/>
            </a:pPr>
            <a:endParaRPr lang="hu-HU" sz="2200" b="1" dirty="0">
              <a:solidFill>
                <a:srgbClr val="00443A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hu-HU" b="1" u="sng" dirty="0">
                <a:solidFill>
                  <a:srgbClr val="00443A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BNS-94 FM mobil sugárkapu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hu-HU" sz="2200" b="1" dirty="0">
                <a:solidFill>
                  <a:srgbClr val="00443A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menet közbeni felderítés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hu-HU" sz="2200" b="1" dirty="0">
                <a:solidFill>
                  <a:srgbClr val="00443A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kitelepíthető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hu-HU" sz="2200" b="1" dirty="0">
                <a:solidFill>
                  <a:srgbClr val="00443A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gamma és neutron sugárzás mérése</a:t>
            </a:r>
            <a:endParaRPr lang="hu-HU" sz="2000" b="1" dirty="0">
              <a:solidFill>
                <a:srgbClr val="00443A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71684" name="Picture 5" descr="ih29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5825" y="1412875"/>
            <a:ext cx="1690688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6" descr="SORT_képxx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60938" y="3387725"/>
            <a:ext cx="2241550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6" name="Picture 7" descr="BNS-94FM Sugárfelderítõ rendsz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16688" y="4652963"/>
            <a:ext cx="1905000" cy="193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-26988"/>
            <a:ext cx="91440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Line 4"/>
          <p:cNvSpPr>
            <a:spLocks noChangeShapeType="1"/>
          </p:cNvSpPr>
          <p:nvPr/>
        </p:nvSpPr>
        <p:spPr bwMode="auto">
          <a:xfrm>
            <a:off x="-36513" y="44450"/>
            <a:ext cx="9144001" cy="0"/>
          </a:xfrm>
          <a:prstGeom prst="line">
            <a:avLst/>
          </a:prstGeom>
          <a:noFill/>
          <a:ln w="28575">
            <a:solidFill>
              <a:srgbClr val="C0C0C0"/>
            </a:solidFill>
            <a:round/>
            <a:headEnd/>
            <a:tailEnd/>
          </a:ln>
        </p:spPr>
        <p:txBody>
          <a:bodyPr lIns="90000" rIns="90000"/>
          <a:lstStyle/>
          <a:p>
            <a:endParaRPr lang="hu-HU"/>
          </a:p>
        </p:txBody>
      </p:sp>
      <p:sp>
        <p:nvSpPr>
          <p:cNvPr id="73730" name="Rectangle 7"/>
          <p:cNvSpPr>
            <a:spLocks noChangeArrowheads="1"/>
          </p:cNvSpPr>
          <p:nvPr/>
        </p:nvSpPr>
        <p:spPr bwMode="auto">
          <a:xfrm>
            <a:off x="0" y="1268413"/>
            <a:ext cx="8964613" cy="558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hu-HU" sz="2800" b="1">
              <a:solidFill>
                <a:srgbClr val="00443A"/>
              </a:solidFill>
            </a:endParaRPr>
          </a:p>
        </p:txBody>
      </p:sp>
      <p:sp>
        <p:nvSpPr>
          <p:cNvPr id="73731" name="Rectangle 7"/>
          <p:cNvSpPr>
            <a:spLocks noChangeArrowheads="1"/>
          </p:cNvSpPr>
          <p:nvPr/>
        </p:nvSpPr>
        <p:spPr bwMode="auto">
          <a:xfrm>
            <a:off x="0" y="1052513"/>
            <a:ext cx="8964613" cy="558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hu-HU" sz="2800" b="1">
              <a:solidFill>
                <a:srgbClr val="00443A"/>
              </a:solidFill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-180975" y="1412875"/>
            <a:ext cx="9145588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/>
          <a:lstStyle/>
          <a:p>
            <a:pPr lvl="1">
              <a:lnSpc>
                <a:spcPct val="90000"/>
              </a:lnSpc>
              <a:spcBef>
                <a:spcPct val="20000"/>
              </a:spcBef>
              <a:defRPr/>
            </a:pPr>
            <a:r>
              <a:rPr lang="hu-HU" sz="2000" b="1" u="sng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Biológiai felderítés: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Times New Roman" pitchFamily="18" charset="0"/>
              <a:buChar char="–"/>
              <a:defRPr/>
            </a:pPr>
            <a:r>
              <a:rPr lang="hu-HU" sz="2000" b="1" u="sng" dirty="0" err="1">
                <a:solidFill>
                  <a:srgbClr val="00443A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First</a:t>
            </a:r>
            <a:r>
              <a:rPr lang="hu-HU" sz="2000" b="1" u="sng" dirty="0">
                <a:solidFill>
                  <a:srgbClr val="00443A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hu-HU" sz="2000" b="1" u="sng" dirty="0" err="1">
                <a:solidFill>
                  <a:srgbClr val="00443A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Defender</a:t>
            </a:r>
            <a:r>
              <a:rPr lang="hu-HU" sz="2000" b="1" dirty="0">
                <a:solidFill>
                  <a:srgbClr val="00443A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(kézi spektrométer) 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hu-HU" sz="2000" b="1" dirty="0" err="1">
                <a:solidFill>
                  <a:srgbClr val="00443A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Biosensor</a:t>
            </a:r>
            <a:r>
              <a:rPr lang="hu-HU" sz="2000" b="1" dirty="0">
                <a:solidFill>
                  <a:srgbClr val="00443A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2200R (biológiai anyag detektáló készülék)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hu-HU" sz="2000" b="1" dirty="0">
                <a:solidFill>
                  <a:srgbClr val="00443A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LCD kijelzővel ellátott, négygombos kezelői felület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hu-HU" sz="2000" b="1" dirty="0">
                <a:solidFill>
                  <a:srgbClr val="00443A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ötféle biológiai ágens kimutatására képes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hu-HU" sz="2000" b="1" dirty="0">
                <a:solidFill>
                  <a:srgbClr val="00443A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száraz és nedves minta-előkészítés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hu-HU" sz="2000" b="1" u="sng" dirty="0" err="1">
                <a:solidFill>
                  <a:srgbClr val="00443A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ProStrips</a:t>
            </a:r>
            <a:r>
              <a:rPr lang="hu-HU" sz="2000" b="1" u="sng" dirty="0">
                <a:solidFill>
                  <a:srgbClr val="00443A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gyorsteszt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hu-HU" sz="2000" b="1" dirty="0">
                <a:solidFill>
                  <a:srgbClr val="00443A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könnyű kezelés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hu-HU" sz="2000" b="1" dirty="0">
                <a:solidFill>
                  <a:srgbClr val="00443A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egy időben öt biológiai ágens mutatható ki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defRPr/>
            </a:pPr>
            <a:r>
              <a:rPr lang="hu-HU" sz="2000" b="1" dirty="0">
                <a:solidFill>
                  <a:srgbClr val="00443A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hu-HU" sz="2000" b="1" dirty="0" err="1">
                <a:solidFill>
                  <a:srgbClr val="00443A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ricin</a:t>
            </a:r>
            <a:r>
              <a:rPr lang="hu-HU" sz="2000" b="1" dirty="0">
                <a:solidFill>
                  <a:srgbClr val="00443A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pestis, </a:t>
            </a:r>
            <a:r>
              <a:rPr lang="hu-HU" sz="2000" b="1" dirty="0" err="1">
                <a:solidFill>
                  <a:srgbClr val="00443A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botulinum</a:t>
            </a:r>
            <a:r>
              <a:rPr lang="hu-HU" sz="2000" b="1" dirty="0">
                <a:solidFill>
                  <a:srgbClr val="00443A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toxin, </a:t>
            </a:r>
            <a:r>
              <a:rPr lang="hu-HU" sz="2000" b="1" dirty="0" err="1">
                <a:solidFill>
                  <a:srgbClr val="00443A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anthrax</a:t>
            </a:r>
            <a:r>
              <a:rPr lang="hu-HU" sz="2000" b="1" dirty="0">
                <a:solidFill>
                  <a:srgbClr val="00443A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hu-HU" sz="2000" b="1" dirty="0" err="1">
                <a:solidFill>
                  <a:srgbClr val="00443A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staphylococcus</a:t>
            </a:r>
            <a:r>
              <a:rPr lang="hu-HU" sz="2000" b="1" dirty="0">
                <a:solidFill>
                  <a:srgbClr val="00443A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</p:txBody>
      </p:sp>
      <p:pic>
        <p:nvPicPr>
          <p:cNvPr id="73733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72363" y="3068638"/>
            <a:ext cx="1671637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4" name="Kép 2" descr="ATTAK Foil Pouch Lo Res.jpg                                    001C7B3BMacintosh HD                   C3759C16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6375" y="4941888"/>
            <a:ext cx="201612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5" name="Kép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17988" y="4851400"/>
            <a:ext cx="1674812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6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-26988"/>
            <a:ext cx="91440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ChangeArrowheads="1"/>
          </p:cNvSpPr>
          <p:nvPr/>
        </p:nvSpPr>
        <p:spPr bwMode="auto">
          <a:xfrm>
            <a:off x="0" y="1268413"/>
            <a:ext cx="8964613" cy="558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hu-HU" sz="2800" b="1">
              <a:solidFill>
                <a:srgbClr val="00443A"/>
              </a:solidFill>
            </a:endParaRPr>
          </a:p>
        </p:txBody>
      </p:sp>
      <p:sp>
        <p:nvSpPr>
          <p:cNvPr id="75778" name="Rectangle 7"/>
          <p:cNvSpPr>
            <a:spLocks noChangeArrowheads="1"/>
          </p:cNvSpPr>
          <p:nvPr/>
        </p:nvSpPr>
        <p:spPr bwMode="auto">
          <a:xfrm>
            <a:off x="0" y="1052513"/>
            <a:ext cx="8964613" cy="558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hu-HU" sz="2800" b="1">
              <a:solidFill>
                <a:srgbClr val="00443A"/>
              </a:solidFill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-252413" y="1484313"/>
            <a:ext cx="9145588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/>
          <a:lstStyle/>
          <a:p>
            <a:pPr lvl="1">
              <a:lnSpc>
                <a:spcPct val="90000"/>
              </a:lnSpc>
              <a:spcBef>
                <a:spcPct val="20000"/>
              </a:spcBef>
              <a:defRPr/>
            </a:pPr>
            <a:r>
              <a:rPr lang="hu-HU" b="1" u="sng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Mentesítéshez: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Times New Roman" pitchFamily="18" charset="0"/>
              <a:buChar char="–"/>
              <a:defRPr/>
            </a:pPr>
            <a:r>
              <a:rPr lang="hu-HU" b="1" u="sng" dirty="0">
                <a:solidFill>
                  <a:srgbClr val="00443A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Mentesítő készlet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hu-HU" sz="2200" b="1" dirty="0">
                <a:solidFill>
                  <a:srgbClr val="00443A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védőeszköz mentesítő szett 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defRPr/>
            </a:pPr>
            <a:r>
              <a:rPr lang="hu-HU" sz="2200" b="1" dirty="0">
                <a:solidFill>
                  <a:srgbClr val="00443A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(mentesítő tálca, mentesítő gyűrűvel, 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defRPr/>
            </a:pPr>
            <a:r>
              <a:rPr lang="hu-HU" sz="2200" b="1" dirty="0">
                <a:solidFill>
                  <a:srgbClr val="00443A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használtvíz szivattyú)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hu-HU" sz="2200" b="1" dirty="0">
                <a:solidFill>
                  <a:srgbClr val="00443A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személyi mentesítő szett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defRPr/>
            </a:pPr>
            <a:r>
              <a:rPr lang="hu-HU" sz="2200" b="1" dirty="0">
                <a:solidFill>
                  <a:srgbClr val="00443A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(4 részre osztott sátor, zuhanyfejek)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hu-HU" sz="2200" b="1" dirty="0">
                <a:solidFill>
                  <a:srgbClr val="00443A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vízellátó modul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defRPr/>
            </a:pPr>
            <a:r>
              <a:rPr lang="hu-HU" sz="2200" b="1" dirty="0">
                <a:solidFill>
                  <a:srgbClr val="00443A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(85 liter/perc)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Times New Roman" pitchFamily="18" charset="0"/>
              <a:buChar char="–"/>
              <a:defRPr/>
            </a:pPr>
            <a:endParaRPr lang="hu-HU" sz="2200" b="1" dirty="0">
              <a:solidFill>
                <a:srgbClr val="00443A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Font typeface="Times New Roman" pitchFamily="18" charset="0"/>
              <a:buChar char="–"/>
              <a:defRPr/>
            </a:pPr>
            <a:r>
              <a:rPr lang="hu-HU" b="1" u="sng" dirty="0" err="1">
                <a:solidFill>
                  <a:srgbClr val="00443A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SwingFog</a:t>
            </a:r>
            <a:r>
              <a:rPr lang="hu-HU" b="1" u="sng" dirty="0">
                <a:solidFill>
                  <a:srgbClr val="00443A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belső tér mentesítő készlet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hu-HU" sz="2200" b="1" dirty="0">
                <a:solidFill>
                  <a:srgbClr val="00443A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benzinüzemű aeroszol generátor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hu-HU" sz="2200" b="1" dirty="0">
                <a:solidFill>
                  <a:srgbClr val="00443A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hatóanyag kibocsátás: 14; 20,5; 27 l/h</a:t>
            </a:r>
          </a:p>
        </p:txBody>
      </p:sp>
      <p:pic>
        <p:nvPicPr>
          <p:cNvPr id="75780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2492375"/>
            <a:ext cx="3094037" cy="164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1" name="Picture 10" descr="swingfog_sn5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5963" y="4724400"/>
            <a:ext cx="3173412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2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-26988"/>
            <a:ext cx="91440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8575"/>
            <a:ext cx="91440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6378" name="Rectangle 2"/>
          <p:cNvSpPr>
            <a:spLocks noChangeArrowheads="1"/>
          </p:cNvSpPr>
          <p:nvPr/>
        </p:nvSpPr>
        <p:spPr bwMode="auto">
          <a:xfrm>
            <a:off x="179388" y="1557338"/>
            <a:ext cx="8964612" cy="1008062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342900" indent="-342900" algn="ctr">
              <a:defRPr/>
            </a:pPr>
            <a:r>
              <a:rPr lang="hu-HU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Katasztrófavédelmi Sugárfelderítő Egység (KSE)</a:t>
            </a:r>
          </a:p>
          <a:p>
            <a:pPr marL="342900" indent="-342900" algn="ctr">
              <a:defRPr/>
            </a:pPr>
            <a:r>
              <a:rPr lang="hu-HU" altLang="zh-CN" sz="1800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	  </a:t>
            </a:r>
          </a:p>
        </p:txBody>
      </p:sp>
      <p:pic>
        <p:nvPicPr>
          <p:cNvPr id="77827" name="Picture 7"/>
          <p:cNvPicPr>
            <a:picLocks noChangeAspect="1" noChangeArrowheads="1"/>
          </p:cNvPicPr>
          <p:nvPr/>
        </p:nvPicPr>
        <p:blipFill>
          <a:blip r:embed="rId4"/>
          <a:srcRect l="26395" t="35954" r="26955" b="20488"/>
          <a:stretch>
            <a:fillRect/>
          </a:stretch>
        </p:blipFill>
        <p:spPr bwMode="auto">
          <a:xfrm>
            <a:off x="1501775" y="2098675"/>
            <a:ext cx="6383338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988"/>
            <a:ext cx="91440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4" name="Picture 6" descr="IdentiFIND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72450" y="5105400"/>
            <a:ext cx="8763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5" name="Picture 7" descr="Hatizsa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67488" y="1484313"/>
            <a:ext cx="2360612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6" name="Picture 8" descr="Sugarkapu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1462088"/>
            <a:ext cx="5834063" cy="405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7" name="Picture 9" descr="Szemelyi dozismero"/>
          <p:cNvPicPr>
            <a:picLocks noChangeAspect="1" noChangeArrowheads="1"/>
          </p:cNvPicPr>
          <p:nvPr/>
        </p:nvPicPr>
        <p:blipFill>
          <a:blip r:embed="rId6"/>
          <a:srcRect t="2" r="8243" b="4962"/>
          <a:stretch>
            <a:fillRect/>
          </a:stretch>
        </p:blipFill>
        <p:spPr bwMode="auto">
          <a:xfrm>
            <a:off x="6084888" y="5373688"/>
            <a:ext cx="93662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7403" name="Rectangle 2"/>
          <p:cNvSpPr>
            <a:spLocks noChangeArrowheads="1"/>
          </p:cNvSpPr>
          <p:nvPr/>
        </p:nvSpPr>
        <p:spPr bwMode="auto">
          <a:xfrm>
            <a:off x="0" y="5705475"/>
            <a:ext cx="5834063" cy="1152525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342900" indent="-342900" algn="ctr">
              <a:defRPr/>
            </a:pPr>
            <a:r>
              <a:rPr lang="hu-HU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Sugárfelderítő eszközök</a:t>
            </a:r>
          </a:p>
          <a:p>
            <a:pPr marL="342900" indent="-342900" algn="ctr">
              <a:defRPr/>
            </a:pPr>
            <a:r>
              <a:rPr lang="hu-HU" altLang="zh-CN" sz="1800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	  </a:t>
            </a:r>
          </a:p>
        </p:txBody>
      </p:sp>
      <p:pic>
        <p:nvPicPr>
          <p:cNvPr id="79879" name="Picture 6" descr="PRM-470C_shadow"/>
          <p:cNvPicPr>
            <a:picLocks noChangeAspect="1" noChangeArrowheads="1"/>
          </p:cNvPicPr>
          <p:nvPr/>
        </p:nvPicPr>
        <p:blipFill>
          <a:blip r:embed="rId7"/>
          <a:srcRect l="16621" t="1653" r="16713"/>
          <a:stretch>
            <a:fillRect/>
          </a:stretch>
        </p:blipFill>
        <p:spPr bwMode="auto">
          <a:xfrm>
            <a:off x="7019925" y="5157788"/>
            <a:ext cx="1152525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988"/>
            <a:ext cx="91440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8" name="Rectangle 2"/>
          <p:cNvSpPr>
            <a:spLocks noChangeArrowheads="1"/>
          </p:cNvSpPr>
          <p:nvPr/>
        </p:nvSpPr>
        <p:spPr bwMode="auto">
          <a:xfrm>
            <a:off x="0" y="1484313"/>
            <a:ext cx="9144000" cy="431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42900" indent="-342900" algn="ctr" defTabSz="914400"/>
            <a:r>
              <a:rPr lang="hu-HU" altLang="zh-CN" sz="3200" b="1">
                <a:solidFill>
                  <a:srgbClr val="990F0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Mobil vezetési pont funkció</a:t>
            </a:r>
            <a:endParaRPr lang="hu-HU" altLang="zh-CN" sz="3200" b="1">
              <a:solidFill>
                <a:srgbClr val="00443A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80899" name="Picture 13" descr="IMG_1599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989138"/>
            <a:ext cx="3651250" cy="486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0" name="Picture 15" descr="IMG_1594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72225" y="4779963"/>
            <a:ext cx="2771775" cy="207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Picture 16" descr="IMG_1597b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99200" y="1916113"/>
            <a:ext cx="2844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2" name="Picture 12" descr="IMG_1595b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51275" y="2565400"/>
            <a:ext cx="2519363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8575"/>
            <a:ext cx="91440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5590" name="Rectangle 2"/>
          <p:cNvSpPr>
            <a:spLocks noChangeArrowheads="1"/>
          </p:cNvSpPr>
          <p:nvPr/>
        </p:nvSpPr>
        <p:spPr bwMode="auto">
          <a:xfrm>
            <a:off x="0" y="1512888"/>
            <a:ext cx="9144000" cy="1052512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342900" indent="-342900" algn="ctr">
              <a:defRPr/>
            </a:pPr>
            <a:r>
              <a:rPr lang="hu-HU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Pilóta nélküli robotrepülő (UAV)</a:t>
            </a:r>
          </a:p>
          <a:p>
            <a:pPr marL="342900" indent="-342900" algn="ctr">
              <a:defRPr/>
            </a:pPr>
            <a:r>
              <a:rPr lang="hu-HU" altLang="zh-CN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„</a:t>
            </a:r>
            <a:r>
              <a:rPr lang="hu-HU" altLang="zh-CN" sz="32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Drón</a:t>
            </a:r>
            <a:r>
              <a:rPr lang="hu-HU" altLang="zh-CN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helikopter”</a:t>
            </a:r>
          </a:p>
        </p:txBody>
      </p:sp>
      <p:pic>
        <p:nvPicPr>
          <p:cNvPr id="81923" name="Picture 13" descr="http://microdrones.com/md/images/company/media-relations/press-kit/microdrones-md4-1000-press-kit-agr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2535238"/>
            <a:ext cx="3313113" cy="247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4" name="Picture 15" descr="http://microdrones.com/md/images/company/media-relations/press-kit/microdrones-md4-1000-press-kit-sa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78425" y="2971800"/>
            <a:ext cx="3714750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5" name="Picture 17" descr="http://microdrones.com/md/images/company/media-relations/press-kit/microdrones-md4-1000-press-kit-industry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84438" y="4511675"/>
            <a:ext cx="3024187" cy="226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1628775"/>
            <a:ext cx="8856662" cy="1871663"/>
          </a:xfrm>
        </p:spPr>
        <p:txBody>
          <a:bodyPr/>
          <a:lstStyle/>
          <a:p>
            <a:pPr marL="0" indent="0" algn="just">
              <a:lnSpc>
                <a:spcPct val="90000"/>
              </a:lnSpc>
              <a:spcBef>
                <a:spcPts val="600"/>
              </a:spcBef>
              <a:buFont typeface="Times New Roman" pitchFamily="18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hu-HU" sz="2400" dirty="0" smtClean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 modern világunkban a környezetünkben a mesterséges vegyi anyagok (vegyipari termékek) szinte mindenhol megtalálhatók:  elektromos cikkekben, ruhákban, bútorokban, építőanyagokban  járművekben,tisztítószerekben,élelmiszerekben,gyógyszerekben.</a:t>
            </a:r>
            <a:endParaRPr lang="hu-HU" sz="2400" dirty="0">
              <a:solidFill>
                <a:schemeClr val="tx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algn="just">
              <a:lnSpc>
                <a:spcPct val="90000"/>
              </a:lnSpc>
              <a:spcBef>
                <a:spcPts val="600"/>
              </a:spcBef>
              <a:buFont typeface="Times New Roman" pitchFamily="18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hu-HU" sz="2400" dirty="0" smtClean="0">
              <a:solidFill>
                <a:schemeClr val="tx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3481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35150" y="3068638"/>
            <a:ext cx="5716588" cy="362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26988"/>
            <a:ext cx="91440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Content Placeholder 2"/>
          <p:cNvSpPr>
            <a:spLocks noGrp="1"/>
          </p:cNvSpPr>
          <p:nvPr>
            <p:ph idx="4294967295"/>
          </p:nvPr>
        </p:nvSpPr>
        <p:spPr>
          <a:xfrm>
            <a:off x="179388" y="1557338"/>
            <a:ext cx="8788400" cy="1081087"/>
          </a:xfrm>
          <a:noFill/>
        </p:spPr>
        <p:txBody>
          <a:bodyPr lIns="91440" tIns="45720" rIns="91440" bIns="45720"/>
          <a:lstStyle/>
          <a:p>
            <a:pPr marL="355600" indent="-355600" algn="ctr" defTabSz="457200" eaLnBrk="1" hangingPunct="1">
              <a:spcBef>
                <a:spcPct val="10000"/>
              </a:spcBef>
              <a:buFont typeface="Times New Roman" pitchFamily="18" charset="0"/>
              <a:buNone/>
            </a:pPr>
            <a:r>
              <a:rPr lang="hu-HU" sz="2800" smtClean="0">
                <a:solidFill>
                  <a:srgbClr val="BF1301"/>
                </a:solidFill>
                <a:effectLst/>
                <a:latin typeface="Times New Roman" pitchFamily="18" charset="0"/>
                <a:cs typeface="Times New Roman" pitchFamily="18" charset="0"/>
              </a:rPr>
              <a:t>2012. június</a:t>
            </a:r>
            <a:endParaRPr lang="hu-HU" sz="2300" smtClean="0">
              <a:solidFill>
                <a:srgbClr val="00443A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355600" indent="-355600" algn="ctr" defTabSz="457200" eaLnBrk="1" hangingPunct="1">
              <a:spcBef>
                <a:spcPct val="10000"/>
              </a:spcBef>
              <a:buFont typeface="Times New Roman" pitchFamily="18" charset="0"/>
              <a:buNone/>
            </a:pPr>
            <a:r>
              <a:rPr lang="hu-HU" sz="2300" smtClean="0">
                <a:solidFill>
                  <a:srgbClr val="00443A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 szállítmányt az olasz határról visszafordították, </a:t>
            </a:r>
            <a:br>
              <a:rPr lang="hu-HU" sz="2300" smtClean="0">
                <a:solidFill>
                  <a:srgbClr val="00443A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hu-HU" sz="2300" smtClean="0">
                <a:solidFill>
                  <a:srgbClr val="00443A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természetes úton feldúsult Ra-226</a:t>
            </a:r>
            <a:endParaRPr lang="en-US" sz="2300" smtClean="0">
              <a:solidFill>
                <a:srgbClr val="00443A"/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  <a:sym typeface="Wingdings" pitchFamily="2" charset="2"/>
            </a:endParaRPr>
          </a:p>
        </p:txBody>
      </p:sp>
      <p:pic>
        <p:nvPicPr>
          <p:cNvPr id="8294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751138"/>
            <a:ext cx="4837113" cy="373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37113" y="3744913"/>
            <a:ext cx="4167187" cy="277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Content Placeholder 2"/>
          <p:cNvSpPr>
            <a:spLocks noGrp="1"/>
          </p:cNvSpPr>
          <p:nvPr>
            <p:ph idx="4294967295"/>
          </p:nvPr>
        </p:nvSpPr>
        <p:spPr>
          <a:xfrm>
            <a:off x="4067175" y="1628775"/>
            <a:ext cx="4968875" cy="863600"/>
          </a:xfrm>
          <a:noFill/>
        </p:spPr>
        <p:txBody>
          <a:bodyPr lIns="91440" tIns="45720" rIns="91440" bIns="45720"/>
          <a:lstStyle/>
          <a:p>
            <a:pPr marL="0" indent="0" algn="ctr" defTabSz="457200" eaLnBrk="1" hangingPunct="1">
              <a:spcBef>
                <a:spcPct val="10000"/>
              </a:spcBef>
              <a:buFont typeface="Times New Roman" pitchFamily="18" charset="0"/>
              <a:buNone/>
            </a:pPr>
            <a:r>
              <a:rPr lang="hu-HU" sz="2800" smtClean="0">
                <a:solidFill>
                  <a:srgbClr val="00443A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2012. december</a:t>
            </a:r>
          </a:p>
          <a:p>
            <a:pPr marL="0" indent="0" algn="ctr" defTabSz="457200" eaLnBrk="1" hangingPunct="1">
              <a:spcBef>
                <a:spcPct val="10000"/>
              </a:spcBef>
              <a:buFont typeface="Times New Roman" pitchFamily="18" charset="0"/>
              <a:buNone/>
            </a:pPr>
            <a:r>
              <a:rPr lang="hu-HU" sz="2800" smtClean="0">
                <a:solidFill>
                  <a:srgbClr val="BF130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Ceglédi vasúti baleset</a:t>
            </a:r>
            <a:endParaRPr lang="en-AU" sz="2800" smtClean="0">
              <a:solidFill>
                <a:srgbClr val="BF1301"/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84994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395788"/>
            <a:ext cx="3308350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08350" y="2565400"/>
            <a:ext cx="5835650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6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844675"/>
            <a:ext cx="4105275" cy="255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4963"/>
            <a:ext cx="8220075" cy="1608137"/>
          </a:xfrm>
          <a:noFill/>
        </p:spPr>
        <p:txBody>
          <a:bodyPr/>
          <a:lstStyle/>
          <a:p>
            <a:pPr algn="ctr">
              <a:buFont typeface="Times New Roman" pitchFamily="18" charset="0"/>
              <a:buNone/>
            </a:pPr>
            <a:endParaRPr lang="hu-HU" smtClean="0">
              <a:solidFill>
                <a:srgbClr val="00443A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  <a:p>
            <a:pPr algn="ctr">
              <a:buFont typeface="Times New Roman" pitchFamily="18" charset="0"/>
              <a:buNone/>
            </a:pPr>
            <a:r>
              <a:rPr lang="hu-HU" smtClean="0">
                <a:solidFill>
                  <a:srgbClr val="00443A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Közúti ellenőrzés</a:t>
            </a:r>
          </a:p>
          <a:p>
            <a:pPr algn="ctr">
              <a:buFont typeface="Times New Roman" pitchFamily="18" charset="0"/>
              <a:buNone/>
            </a:pPr>
            <a:endParaRPr lang="hu-HU" sz="2400" smtClean="0"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87042" name="Picture 6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7175" y="3213100"/>
            <a:ext cx="4914900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3" name="Picture 6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3213100"/>
            <a:ext cx="3455987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-252413" y="1844675"/>
            <a:ext cx="5113338" cy="1008063"/>
          </a:xfrm>
          <a:noFill/>
        </p:spPr>
        <p:txBody>
          <a:bodyPr/>
          <a:lstStyle/>
          <a:p>
            <a:pPr marL="533400" indent="-533400" algn="ctr">
              <a:buFont typeface="Times New Roman" pitchFamily="18" charset="0"/>
              <a:buNone/>
            </a:pPr>
            <a:r>
              <a:rPr lang="hu-HU" sz="2400" smtClean="0">
                <a:solidFill>
                  <a:srgbClr val="00443A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2014. nyár </a:t>
            </a:r>
          </a:p>
          <a:p>
            <a:pPr marL="533400" indent="-533400" algn="ctr">
              <a:buFont typeface="Times New Roman" pitchFamily="18" charset="0"/>
              <a:buNone/>
            </a:pPr>
            <a:r>
              <a:rPr lang="hu-HU" sz="2400" smtClean="0">
                <a:solidFill>
                  <a:srgbClr val="00443A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bezárt piac átvizsgálása</a:t>
            </a:r>
            <a:endParaRPr lang="hu-HU" sz="2400" smtClean="0">
              <a:solidFill>
                <a:srgbClr val="BF1301"/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88066" name="Picture 4" descr="2014-06-30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38725" y="1412875"/>
            <a:ext cx="4105275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7" name="Picture 5" descr="2014-06-30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4402138"/>
            <a:ext cx="3276600" cy="245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8" name="Picture 6" descr="2014-06-30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108325"/>
            <a:ext cx="5003800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9" name="AutoShape 8" descr="2Q=="/>
          <p:cNvSpPr>
            <a:spLocks noChangeAspect="1" noChangeArrowheads="1"/>
          </p:cNvSpPr>
          <p:nvPr/>
        </p:nvSpPr>
        <p:spPr bwMode="auto">
          <a:xfrm>
            <a:off x="2190750" y="1047750"/>
            <a:ext cx="47625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/>
          </a:p>
        </p:txBody>
      </p:sp>
      <p:pic>
        <p:nvPicPr>
          <p:cNvPr id="88070" name="Picture 9" descr="zomb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6463" y="4652963"/>
            <a:ext cx="1484312" cy="198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611188" y="1557338"/>
            <a:ext cx="7921625" cy="1655762"/>
          </a:xfrm>
        </p:spPr>
        <p:txBody>
          <a:bodyPr/>
          <a:lstStyle/>
          <a:p>
            <a:pPr marL="0" indent="0" algn="ctr">
              <a:buFontTx/>
              <a:buNone/>
              <a:defRPr/>
            </a:pPr>
            <a:endParaRPr lang="hu-HU" sz="3600" b="1" dirty="0" smtClean="0">
              <a:solidFill>
                <a:srgbClr val="A50021"/>
              </a:solidFill>
              <a:latin typeface="Arial Narrow" pitchFamily="34" charset="0"/>
            </a:endParaRPr>
          </a:p>
          <a:p>
            <a:pPr marL="0" indent="0" algn="ctr">
              <a:buFontTx/>
              <a:buNone/>
              <a:defRPr/>
            </a:pPr>
            <a:r>
              <a:rPr lang="hu-HU" sz="3600" b="1" dirty="0" smtClean="0">
                <a:solidFill>
                  <a:srgbClr val="A5002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Köszönöm a megtisztelő figyelmet!</a:t>
            </a:r>
          </a:p>
          <a:p>
            <a:pPr marL="0" indent="0" algn="ctr">
              <a:buFont typeface="Times New Roman" pitchFamily="18" charset="0"/>
              <a:buNone/>
              <a:defRPr/>
            </a:pPr>
            <a:endParaRPr lang="hu-HU" sz="3600" b="1" dirty="0" smtClean="0">
              <a:solidFill>
                <a:srgbClr val="A50021"/>
              </a:solidFill>
              <a:latin typeface="Arial Narrow" pitchFamily="34" charset="0"/>
            </a:endParaRPr>
          </a:p>
        </p:txBody>
      </p:sp>
      <p:pic>
        <p:nvPicPr>
          <p:cNvPr id="33795" name="Picture 3" descr="katasztrfa logo-ai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3492500" y="3357563"/>
            <a:ext cx="2101850" cy="2303462"/>
          </a:xfrm>
        </p:spPr>
      </p:pic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26988"/>
            <a:ext cx="91440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body"/>
          </p:nvPr>
        </p:nvSpPr>
        <p:spPr>
          <a:xfrm>
            <a:off x="215900" y="1317625"/>
            <a:ext cx="4267200" cy="3810000"/>
          </a:xfrm>
        </p:spPr>
        <p:txBody>
          <a:bodyPr anchor="t"/>
          <a:lstStyle/>
          <a:p>
            <a:pPr marL="341313" indent="-341313">
              <a:lnSpc>
                <a:spcPct val="9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hu-HU" sz="2400" b="1" dirty="0" smtClean="0">
              <a:latin typeface="Arial" charset="0"/>
            </a:endParaRPr>
          </a:p>
          <a:p>
            <a:pPr marL="3413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hu-HU" sz="2200" b="1" dirty="0" smtClean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 vegyipar a világ harmadik legnagyobb ipari ágazata.</a:t>
            </a:r>
          </a:p>
          <a:p>
            <a:pPr>
              <a:lnSpc>
                <a:spcPct val="90000"/>
              </a:lnSpc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hu-HU" sz="2200" b="1" dirty="0" smtClean="0">
              <a:solidFill>
                <a:schemeClr val="tx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3413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hu-HU" sz="2200" b="1" dirty="0" smtClean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 vegyipar évente mintegy 400 millió tonnányi vegyi anyagot gyárt.</a:t>
            </a:r>
          </a:p>
          <a:p>
            <a:pPr>
              <a:lnSpc>
                <a:spcPct val="90000"/>
              </a:lnSpc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hu-HU" sz="2200" b="1" dirty="0" smtClean="0">
              <a:solidFill>
                <a:schemeClr val="tx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3413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hu-HU" sz="2200" b="1" dirty="0" smtClean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2020-ra a globális áruforgalom megháromszorozódhat</a:t>
            </a:r>
            <a:r>
              <a:rPr lang="hu-HU" sz="2200" dirty="0" smtClean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268413"/>
            <a:ext cx="4033838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230188" y="5661025"/>
            <a:ext cx="889158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lnSpc>
                <a:spcPct val="80000"/>
              </a:lnSpc>
              <a:spcBef>
                <a:spcPts val="50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hu-HU" b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Az Európai Unióban és hazánkban több mint 100 ezer különböző, ember által előállított vegyi anyag van forgalomban.</a:t>
            </a:r>
          </a:p>
        </p:txBody>
      </p:sp>
      <p:pic>
        <p:nvPicPr>
          <p:cNvPr id="3686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26988"/>
            <a:ext cx="91440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body"/>
          </p:nvPr>
        </p:nvSpPr>
        <p:spPr>
          <a:xfrm>
            <a:off x="228600" y="1468438"/>
            <a:ext cx="8686800" cy="3810000"/>
          </a:xfrm>
        </p:spPr>
        <p:txBody>
          <a:bodyPr anchor="t"/>
          <a:lstStyle/>
          <a:p>
            <a:pPr marL="341313" indent="-341313">
              <a:lnSpc>
                <a:spcPct val="90000"/>
              </a:lnSpc>
              <a:spcBef>
                <a:spcPts val="600"/>
              </a:spcBef>
              <a:buFont typeface="Times New Roman" pitchFamily="16" charset="0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hu-HU" sz="2400" dirty="0" smtClean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 vegyipari termelés veszélyes üzemekben, gyárakban zajlik.</a:t>
            </a:r>
          </a:p>
          <a:p>
            <a:pPr marL="341313" indent="-341313">
              <a:lnSpc>
                <a:spcPct val="90000"/>
              </a:lnSpc>
              <a:spcBef>
                <a:spcPts val="600"/>
              </a:spcBef>
              <a:buFont typeface="Times New Roman" pitchFamily="16" charset="0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hu-HU" sz="2400" dirty="0" smtClean="0">
              <a:solidFill>
                <a:schemeClr val="tx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341313" indent="-341313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hu-HU" sz="2400" dirty="0" smtClean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 gyártás gyakran </a:t>
            </a:r>
            <a:r>
              <a:rPr lang="hu-HU" sz="2400" b="1" dirty="0" smtClean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tűz és robbanásveszélyes.</a:t>
            </a:r>
          </a:p>
          <a:p>
            <a:pPr marL="341313" indent="-341313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hu-HU" sz="2400" dirty="0" smtClean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</a:t>
            </a:r>
            <a:r>
              <a:rPr lang="hu-HU" sz="2400" b="1" dirty="0" smtClean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érgező</a:t>
            </a:r>
            <a:r>
              <a:rPr lang="hu-HU" sz="2400" dirty="0" smtClean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alapanyagok,végtermékek,hulladékok melyeket tárolni, </a:t>
            </a:r>
            <a:r>
              <a:rPr lang="hu-HU" sz="2400" b="1" dirty="0" smtClean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szállítani</a:t>
            </a:r>
            <a:r>
              <a:rPr lang="hu-HU" sz="2400" dirty="0" smtClean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ártalmatlanítani kell.</a:t>
            </a:r>
          </a:p>
          <a:p>
            <a:pPr marL="341313" indent="-341313">
              <a:lnSpc>
                <a:spcPct val="90000"/>
              </a:lnSpc>
              <a:spcBef>
                <a:spcPts val="600"/>
              </a:spcBef>
              <a:buFont typeface="Times New Roman" pitchFamily="16" charset="0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hu-HU" sz="2400" dirty="0" smtClean="0">
              <a:solidFill>
                <a:schemeClr val="tx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342900" indent="-342900" algn="just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hu-HU" sz="2400" dirty="0" smtClean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 legnagyobb odafigyelés, óvatosság és legmodernebb biztonsági rendszerek ellenére is bekövetkezhetnek ipari és szállítási balesetek, melyek akár katasztrófákhoz is vezethetnek.</a:t>
            </a:r>
          </a:p>
        </p:txBody>
      </p:sp>
      <p:pic>
        <p:nvPicPr>
          <p:cNvPr id="3891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6988"/>
            <a:ext cx="91440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6" descr="fákly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39088" y="5291138"/>
            <a:ext cx="1211262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5" descr="DUF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46863" y="5278438"/>
            <a:ext cx="1292225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4" descr="DUFI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78338" y="5267325"/>
            <a:ext cx="2168525" cy="157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2" descr="C:\Users\Laci\Desktop\TudatosTud 2014\DSC_006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5275263"/>
            <a:ext cx="2268538" cy="150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3" descr="C:\Users\Laci\Desktop\TudatosTud 2014\DSC_007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66950" y="5267325"/>
            <a:ext cx="2266950" cy="150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VeszelyesUzem_20140218j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52513"/>
            <a:ext cx="9144000" cy="580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-1930400" y="1484313"/>
            <a:ext cx="914400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hu-HU" sz="2300" b="1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Veszélyes üzemek Magyarországon</a:t>
            </a:r>
          </a:p>
        </p:txBody>
      </p:sp>
      <p:sp>
        <p:nvSpPr>
          <p:cNvPr id="765954" name="Rectangle 2"/>
          <p:cNvSpPr>
            <a:spLocks noChangeArrowheads="1"/>
          </p:cNvSpPr>
          <p:nvPr/>
        </p:nvSpPr>
        <p:spPr bwMode="auto">
          <a:xfrm>
            <a:off x="6516688" y="5300663"/>
            <a:ext cx="773112" cy="120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90000" tIns="46800" rIns="90000" bIns="46800" anchor="b" anchorCtr="1"/>
          <a:lstStyle/>
          <a:p>
            <a:pPr algn="ctr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hu-HU" altLang="hu-HU" sz="120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465 db</a:t>
            </a:r>
            <a:br>
              <a:rPr lang="hu-HU" altLang="hu-HU" sz="120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hu-HU" altLang="hu-HU" sz="60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hu-HU" altLang="hu-HU" sz="60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hu-HU" altLang="hu-HU" sz="1200">
                <a:solidFill>
                  <a:srgbClr val="CC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136 db</a:t>
            </a:r>
            <a:br>
              <a:rPr lang="hu-HU" altLang="hu-HU" sz="1200">
                <a:solidFill>
                  <a:srgbClr val="CC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hu-HU" altLang="hu-HU" sz="600">
                <a:solidFill>
                  <a:srgbClr val="CC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hu-HU" altLang="hu-HU" sz="600">
                <a:solidFill>
                  <a:srgbClr val="CC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hu-HU" altLang="hu-HU" sz="120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105 db</a:t>
            </a:r>
          </a:p>
        </p:txBody>
      </p:sp>
      <p:pic>
        <p:nvPicPr>
          <p:cNvPr id="4096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6988"/>
            <a:ext cx="91440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196975"/>
            <a:ext cx="8496300" cy="1054100"/>
          </a:xfrm>
        </p:spPr>
        <p:txBody>
          <a:bodyPr/>
          <a:lstStyle/>
          <a:p>
            <a:pPr>
              <a:defRPr/>
            </a:pPr>
            <a:r>
              <a:rPr lang="hu-HU" sz="3200" b="1" dirty="0">
                <a:solidFill>
                  <a:srgbClr val="A5002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 súlyos balesetek kialakulásának okai</a:t>
            </a:r>
          </a:p>
        </p:txBody>
      </p:sp>
      <p:sp>
        <p:nvSpPr>
          <p:cNvPr id="22540" name="Rectangle 3"/>
          <p:cNvSpPr>
            <a:spLocks noChangeArrowheads="1"/>
          </p:cNvSpPr>
          <p:nvPr/>
        </p:nvSpPr>
        <p:spPr bwMode="auto">
          <a:xfrm>
            <a:off x="0" y="24050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/>
          </a:p>
        </p:txBody>
      </p:sp>
      <p:graphicFrame>
        <p:nvGraphicFramePr>
          <p:cNvPr id="22538" name="Object 10"/>
          <p:cNvGraphicFramePr>
            <a:graphicFrameLocks noChangeAspect="1"/>
          </p:cNvGraphicFramePr>
          <p:nvPr/>
        </p:nvGraphicFramePr>
        <p:xfrm>
          <a:off x="963613" y="2430463"/>
          <a:ext cx="7559675" cy="2914650"/>
        </p:xfrm>
        <a:graphic>
          <a:graphicData uri="http://schemas.openxmlformats.org/presentationml/2006/ole">
            <p:oleObj spid="_x0000_s22538" name="Kép" r:id="rId4" imgW="5742432" imgH="2052828" progId="Word.Picture.8">
              <p:embed/>
            </p:oleObj>
          </a:graphicData>
        </a:graphic>
      </p:graphicFrame>
      <p:sp>
        <p:nvSpPr>
          <p:cNvPr id="22541" name="Rectangle 5"/>
          <p:cNvSpPr>
            <a:spLocks noChangeArrowheads="1"/>
          </p:cNvSpPr>
          <p:nvPr/>
        </p:nvSpPr>
        <p:spPr bwMode="auto">
          <a:xfrm>
            <a:off x="931863" y="5535613"/>
            <a:ext cx="7777162" cy="1008062"/>
          </a:xfrm>
          <a:prstGeom prst="rect">
            <a:avLst/>
          </a:prstGeom>
          <a:solidFill>
            <a:srgbClr val="339966">
              <a:alpha val="50195"/>
            </a:srgbClr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lIns="54000" rIns="54000"/>
          <a:lstStyle/>
          <a:p>
            <a:pPr marL="342900" indent="-342900" algn="ctr">
              <a:lnSpc>
                <a:spcPct val="110000"/>
              </a:lnSpc>
            </a:pPr>
            <a:r>
              <a:rPr lang="hu-HU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Az elmúlt évtizedben bekövetkezett súlyos balesetek okainak statisztikai értékelése</a:t>
            </a:r>
          </a:p>
        </p:txBody>
      </p:sp>
      <p:pic>
        <p:nvPicPr>
          <p:cNvPr id="22542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-26988"/>
            <a:ext cx="91440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b="1">
                <a:solidFill>
                  <a:srgbClr val="A50021"/>
                </a:solidFill>
                <a:latin typeface="Arial Narrow" pitchFamily="34" charset="0"/>
              </a:rPr>
              <a:t>Ipari baleset hatásai</a:t>
            </a:r>
          </a:p>
        </p:txBody>
      </p:sp>
      <p:pic>
        <p:nvPicPr>
          <p:cNvPr id="4505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1700213"/>
            <a:ext cx="6697662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6988"/>
            <a:ext cx="91440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90563" y="1628775"/>
            <a:ext cx="7762875" cy="1433513"/>
          </a:xfrm>
        </p:spPr>
        <p:txBody>
          <a:bodyPr/>
          <a:lstStyle/>
          <a:p>
            <a:pPr algn="ctr">
              <a:buFont typeface="Times New Roman" pitchFamily="16" charset="0"/>
              <a:buNone/>
              <a:defRPr/>
            </a:pPr>
            <a:r>
              <a:rPr lang="hu-HU" b="1" dirty="0" smtClean="0">
                <a:solidFill>
                  <a:srgbClr val="A5002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Miért is fontos a katasztrófavédelem?</a:t>
            </a:r>
          </a:p>
        </p:txBody>
      </p:sp>
      <p:pic>
        <p:nvPicPr>
          <p:cNvPr id="4608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988"/>
            <a:ext cx="91440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AutoShape 6" descr="2Q=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46084" name="AutoShape 8" descr="2Q=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46085" name="AutoShape 10" descr="2Q=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/>
          </a:p>
        </p:txBody>
      </p:sp>
      <p:pic>
        <p:nvPicPr>
          <p:cNvPr id="46086" name="Picture 11" descr="ok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050" y="3284538"/>
            <a:ext cx="4968875" cy="3265487"/>
          </a:xfrm>
          <a:prstGeom prst="rect">
            <a:avLst/>
          </a:prstGeom>
          <a:noFill/>
          <a:ln w="15875">
            <a:solidFill>
              <a:srgbClr val="BF130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hu-HU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hu-HU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hu-HU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hu-HU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2026</TotalTime>
  <Words>679</Words>
  <Application>Microsoft Office PowerPoint</Application>
  <PresentationFormat>On-screen Show (4:3)</PresentationFormat>
  <Paragraphs>208</Paragraphs>
  <Slides>34</Slides>
  <Notes>22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9</vt:i4>
      </vt:variant>
      <vt:variant>
        <vt:lpstr>Tervezősablon</vt:lpstr>
      </vt:variant>
      <vt:variant>
        <vt:i4>16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34</vt:i4>
      </vt:variant>
    </vt:vector>
  </HeadingPairs>
  <TitlesOfParts>
    <vt:vector size="60" baseType="lpstr">
      <vt:lpstr>Times New Roman</vt:lpstr>
      <vt:lpstr>Arial</vt:lpstr>
      <vt:lpstr>Tahoma</vt:lpstr>
      <vt:lpstr>Arial Unicode MS</vt:lpstr>
      <vt:lpstr>Arial Narrow</vt:lpstr>
      <vt:lpstr>Cambria</vt:lpstr>
      <vt:lpstr>Calibri</vt:lpstr>
      <vt:lpstr>Wingdings</vt:lpstr>
      <vt:lpstr>MS Gothic</vt:lpstr>
      <vt:lpstr>1_Alapértelmezett terv</vt:lpstr>
      <vt:lpstr>2_Alapértelmezett terv</vt:lpstr>
      <vt:lpstr>1_Alapértelmezett terv</vt:lpstr>
      <vt:lpstr>1_Alapértelmezett terv</vt:lpstr>
      <vt:lpstr>1_Alapértelmezett terv</vt:lpstr>
      <vt:lpstr>1_Alapértelmezett terv</vt:lpstr>
      <vt:lpstr>2_Alapértelmezett terv</vt:lpstr>
      <vt:lpstr>2_Alapértelmezett terv</vt:lpstr>
      <vt:lpstr>2_Alapértelmezett terv</vt:lpstr>
      <vt:lpstr>2_Alapértelmezett terv</vt:lpstr>
      <vt:lpstr>2_Alapértelmezett terv</vt:lpstr>
      <vt:lpstr>2_Alapértelmezett terv</vt:lpstr>
      <vt:lpstr>2_Alapértelmezett terv</vt:lpstr>
      <vt:lpstr>2_Alapértelmezett terv</vt:lpstr>
      <vt:lpstr>2_Alapértelmezett terv</vt:lpstr>
      <vt:lpstr>2_Alapértelmezett terv</vt:lpstr>
      <vt:lpstr>Kép</vt:lpstr>
      <vt:lpstr>KATASZTÓFAVÉDELEM</vt:lpstr>
      <vt:lpstr>Kémia és az ipar</vt:lpstr>
      <vt:lpstr>3. dia</vt:lpstr>
      <vt:lpstr>4. dia</vt:lpstr>
      <vt:lpstr>5. dia</vt:lpstr>
      <vt:lpstr>6. dia</vt:lpstr>
      <vt:lpstr>A súlyos balesetek kialakulásának okai</vt:lpstr>
      <vt:lpstr>Ipari baleset hatásai</vt:lpstr>
      <vt:lpstr>Miért is fontos a katasztrófavédelem?</vt:lpstr>
      <vt:lpstr>Hatások-1</vt:lpstr>
      <vt:lpstr>Hatások-2</vt:lpstr>
      <vt:lpstr>Hatások-3</vt:lpstr>
      <vt:lpstr>Hatások-4</vt:lpstr>
      <vt:lpstr>Katasztrófavédelem hazánkban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  <vt:lpstr>24. dia</vt:lpstr>
      <vt:lpstr>25. dia</vt:lpstr>
      <vt:lpstr>26. dia</vt:lpstr>
      <vt:lpstr>27. dia</vt:lpstr>
      <vt:lpstr>28. dia</vt:lpstr>
      <vt:lpstr>29. dia</vt:lpstr>
      <vt:lpstr>30. dia</vt:lpstr>
      <vt:lpstr>31. dia</vt:lpstr>
      <vt:lpstr>32. dia</vt:lpstr>
      <vt:lpstr>33. dia</vt:lpstr>
      <vt:lpstr>34.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NAÜ Biztonsági Szabványok</dc:title>
  <dc:creator>szilard</dc:creator>
  <cp:lastModifiedBy>csok.laszlo</cp:lastModifiedBy>
  <cp:revision>1494</cp:revision>
  <cp:lastPrinted>1601-01-01T00:00:00Z</cp:lastPrinted>
  <dcterms:created xsi:type="dcterms:W3CDTF">2006-02-21T12:41:08Z</dcterms:created>
  <dcterms:modified xsi:type="dcterms:W3CDTF">2014-11-18T06:37:10Z</dcterms:modified>
</cp:coreProperties>
</file>