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7"/>
  </p:notesMasterIdLst>
  <p:sldIdLst>
    <p:sldId id="256" r:id="rId2"/>
    <p:sldId id="328" r:id="rId3"/>
    <p:sldId id="386" r:id="rId4"/>
    <p:sldId id="388" r:id="rId5"/>
    <p:sldId id="387" r:id="rId6"/>
    <p:sldId id="389" r:id="rId7"/>
    <p:sldId id="391" r:id="rId8"/>
    <p:sldId id="390" r:id="rId9"/>
    <p:sldId id="385" r:id="rId10"/>
    <p:sldId id="329" r:id="rId11"/>
    <p:sldId id="330" r:id="rId12"/>
    <p:sldId id="335" r:id="rId13"/>
    <p:sldId id="380" r:id="rId14"/>
    <p:sldId id="381" r:id="rId15"/>
    <p:sldId id="382" r:id="rId16"/>
    <p:sldId id="332" r:id="rId17"/>
    <p:sldId id="333" r:id="rId18"/>
    <p:sldId id="334" r:id="rId19"/>
    <p:sldId id="331" r:id="rId20"/>
    <p:sldId id="337" r:id="rId21"/>
    <p:sldId id="336" r:id="rId22"/>
    <p:sldId id="338" r:id="rId23"/>
    <p:sldId id="341" r:id="rId24"/>
    <p:sldId id="342" r:id="rId25"/>
    <p:sldId id="349" r:id="rId26"/>
    <p:sldId id="345" r:id="rId27"/>
    <p:sldId id="346" r:id="rId28"/>
    <p:sldId id="347" r:id="rId29"/>
    <p:sldId id="348" r:id="rId30"/>
    <p:sldId id="293" r:id="rId31"/>
    <p:sldId id="350" r:id="rId32"/>
    <p:sldId id="377" r:id="rId33"/>
    <p:sldId id="384" r:id="rId34"/>
    <p:sldId id="360" r:id="rId35"/>
    <p:sldId id="361" r:id="rId36"/>
    <p:sldId id="383" r:id="rId37"/>
    <p:sldId id="375" r:id="rId38"/>
    <p:sldId id="376" r:id="rId39"/>
    <p:sldId id="378" r:id="rId40"/>
    <p:sldId id="392" r:id="rId41"/>
    <p:sldId id="393" r:id="rId42"/>
    <p:sldId id="394" r:id="rId43"/>
    <p:sldId id="395" r:id="rId44"/>
    <p:sldId id="396" r:id="rId45"/>
    <p:sldId id="397" r:id="rId46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D60093"/>
    <a:srgbClr val="CC00CC"/>
    <a:srgbClr val="6600FF"/>
    <a:srgbClr val="3333FF"/>
    <a:srgbClr val="0066CC"/>
    <a:srgbClr val="006699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09" autoAdjust="0"/>
    <p:restoredTop sz="94660"/>
  </p:normalViewPr>
  <p:slideViewPr>
    <p:cSldViewPr>
      <p:cViewPr varScale="1">
        <p:scale>
          <a:sx n="59" d="100"/>
          <a:sy n="59" d="100"/>
        </p:scale>
        <p:origin x="845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defTabSz="914378">
              <a:defRPr sz="1200"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 defTabSz="914378">
              <a:defRPr sz="1200"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0937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 defTabSz="914378">
              <a:defRPr sz="1200"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 algn="r" defTabSz="914378">
              <a:defRPr sz="1200">
                <a:cs typeface="+mn-cs"/>
              </a:defRPr>
            </a:lvl1pPr>
          </a:lstStyle>
          <a:p>
            <a:pPr>
              <a:defRPr/>
            </a:pPr>
            <a:fld id="{BA2CDDD5-B77A-49AA-A09B-5941DA10F38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95374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877888">
              <a:defRPr/>
            </a:pPr>
            <a:fld id="{69BF4B8A-8177-48E6-9FA6-17121EF9679A}" type="slidenum">
              <a:rPr lang="hu-HU" smtClean="0">
                <a:solidFill>
                  <a:srgbClr val="000000"/>
                </a:solidFill>
              </a:rPr>
              <a:pPr defTabSz="877888">
                <a:defRPr/>
              </a:pPr>
              <a:t>2</a:t>
            </a:fld>
            <a:endParaRPr lang="hu-HU" smtClean="0">
              <a:solidFill>
                <a:srgbClr val="000000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621798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877888">
              <a:defRPr/>
            </a:pPr>
            <a:fld id="{810EE9A0-1DEF-426E-8FE4-E2F19A52A836}" type="slidenum">
              <a:rPr lang="hu-HU" smtClean="0">
                <a:solidFill>
                  <a:srgbClr val="000000"/>
                </a:solidFill>
              </a:rPr>
              <a:pPr defTabSz="877888">
                <a:defRPr/>
              </a:pPr>
              <a:t>11</a:t>
            </a:fld>
            <a:endParaRPr lang="hu-HU" smtClean="0">
              <a:solidFill>
                <a:srgbClr val="000000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108631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12813">
              <a:defRPr/>
            </a:pPr>
            <a:fld id="{7A353DD5-8A47-4C7B-9CD2-B5CBF7A684CF}" type="slidenum">
              <a:rPr lang="hu-HU" smtClean="0"/>
              <a:pPr defTabSz="912813">
                <a:defRPr/>
              </a:pPr>
              <a:t>12</a:t>
            </a:fld>
            <a:endParaRPr lang="hu-HU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868344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12813">
              <a:defRPr/>
            </a:pPr>
            <a:fld id="{B9B5927A-86DE-4C7E-99F9-388EFA7068A1}" type="slidenum">
              <a:rPr lang="hu-HU" smtClean="0"/>
              <a:pPr defTabSz="912813">
                <a:defRPr/>
              </a:pPr>
              <a:t>13</a:t>
            </a:fld>
            <a:endParaRPr lang="hu-HU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475148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12813">
              <a:defRPr/>
            </a:pPr>
            <a:fld id="{5A1FA900-3D4A-48A5-87C4-18EC2BFA67B3}" type="slidenum">
              <a:rPr lang="hu-HU" smtClean="0"/>
              <a:pPr defTabSz="912813">
                <a:defRPr/>
              </a:pPr>
              <a:t>14</a:t>
            </a:fld>
            <a:endParaRPr lang="hu-HU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853528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12813">
              <a:defRPr/>
            </a:pPr>
            <a:fld id="{7CDB4600-E883-48D0-8980-1C2FBA32B97E}" type="slidenum">
              <a:rPr lang="hu-HU" smtClean="0"/>
              <a:pPr defTabSz="912813">
                <a:defRPr/>
              </a:pPr>
              <a:t>15</a:t>
            </a:fld>
            <a:endParaRPr lang="hu-HU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9747866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09638">
              <a:defRPr/>
            </a:pPr>
            <a:fld id="{F3BF69C1-6C54-442C-88CC-B754C8765F14}" type="slidenum">
              <a:rPr lang="hu-HU" sz="1100" smtClean="0"/>
              <a:pPr defTabSz="909638">
                <a:defRPr/>
              </a:pPr>
              <a:t>16</a:t>
            </a:fld>
            <a:endParaRPr lang="hu-HU" sz="1100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3549536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09638">
              <a:defRPr/>
            </a:pPr>
            <a:fld id="{828F5FA7-AA87-4150-A6C2-DF8D1471CBE0}" type="slidenum">
              <a:rPr lang="hu-HU" sz="1100" smtClean="0"/>
              <a:pPr defTabSz="909638">
                <a:defRPr/>
              </a:pPr>
              <a:t>17</a:t>
            </a:fld>
            <a:endParaRPr lang="hu-HU" sz="1100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7713378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09638">
              <a:defRPr/>
            </a:pPr>
            <a:fld id="{DC9C9083-32DF-4F95-BE75-4F2E6C6BAE69}" type="slidenum">
              <a:rPr lang="hu-HU" sz="1100" smtClean="0"/>
              <a:pPr defTabSz="909638">
                <a:defRPr/>
              </a:pPr>
              <a:t>18</a:t>
            </a:fld>
            <a:endParaRPr lang="hu-HU" sz="1100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0622025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877888">
              <a:defRPr/>
            </a:pPr>
            <a:fld id="{9CB0F01F-ACB8-4DB6-AEF6-41C023E1CA3B}" type="slidenum">
              <a:rPr lang="hu-HU" smtClean="0">
                <a:solidFill>
                  <a:srgbClr val="000000"/>
                </a:solidFill>
              </a:rPr>
              <a:pPr defTabSz="877888">
                <a:defRPr/>
              </a:pPr>
              <a:t>19</a:t>
            </a:fld>
            <a:endParaRPr lang="hu-HU" smtClean="0">
              <a:solidFill>
                <a:srgbClr val="000000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1200438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09638">
              <a:defRPr/>
            </a:pPr>
            <a:fld id="{7866AB53-1083-4119-ADED-FA7576480859}" type="slidenum">
              <a:rPr lang="hu-HU" sz="1100" smtClean="0"/>
              <a:pPr defTabSz="909638">
                <a:defRPr/>
              </a:pPr>
              <a:t>20</a:t>
            </a:fld>
            <a:endParaRPr lang="hu-HU" sz="1100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668615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877888">
              <a:defRPr/>
            </a:pPr>
            <a:fld id="{69BF4B8A-8177-48E6-9FA6-17121EF9679A}" type="slidenum">
              <a:rPr lang="hu-HU" smtClean="0">
                <a:solidFill>
                  <a:srgbClr val="000000"/>
                </a:solidFill>
              </a:rPr>
              <a:pPr defTabSz="877888">
                <a:defRPr/>
              </a:pPr>
              <a:t>3</a:t>
            </a:fld>
            <a:endParaRPr lang="hu-HU" smtClean="0">
              <a:solidFill>
                <a:srgbClr val="000000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8054693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09638">
              <a:defRPr/>
            </a:pPr>
            <a:fld id="{49643C0A-53DD-4304-B26C-FF0475EF30E2}" type="slidenum">
              <a:rPr lang="hu-HU" sz="1100" smtClean="0"/>
              <a:pPr defTabSz="909638">
                <a:defRPr/>
              </a:pPr>
              <a:t>21</a:t>
            </a:fld>
            <a:endParaRPr lang="hu-HU" sz="110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4055353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09638">
              <a:defRPr/>
            </a:pPr>
            <a:fld id="{05D20D92-1708-4A2F-85C7-38E37EF4F251}" type="slidenum">
              <a:rPr lang="hu-HU" sz="1100" smtClean="0"/>
              <a:pPr defTabSz="909638">
                <a:defRPr/>
              </a:pPr>
              <a:t>22</a:t>
            </a:fld>
            <a:endParaRPr lang="hu-HU" sz="110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8932121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09638">
              <a:defRPr/>
            </a:pPr>
            <a:fld id="{1B42431C-5D2F-4B7D-A397-FFDB4010B517}" type="slidenum">
              <a:rPr lang="hu-HU" sz="1100" smtClean="0"/>
              <a:pPr defTabSz="909638">
                <a:defRPr/>
              </a:pPr>
              <a:t>23</a:t>
            </a:fld>
            <a:endParaRPr lang="hu-HU" sz="110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501905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09638">
              <a:defRPr/>
            </a:pPr>
            <a:fld id="{BBCB22B9-7E2A-4CE9-8619-83FB1779E227}" type="slidenum">
              <a:rPr lang="hu-HU" sz="1100" smtClean="0"/>
              <a:pPr defTabSz="909638">
                <a:defRPr/>
              </a:pPr>
              <a:t>24</a:t>
            </a:fld>
            <a:endParaRPr lang="hu-HU" sz="1100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3482559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09638">
              <a:defRPr/>
            </a:pPr>
            <a:fld id="{F10C7066-F266-430C-88A2-DB8666C3BFFB}" type="slidenum">
              <a:rPr lang="hu-HU" sz="1100" smtClean="0"/>
              <a:pPr defTabSz="909638">
                <a:defRPr/>
              </a:pPr>
              <a:t>25</a:t>
            </a:fld>
            <a:endParaRPr lang="hu-HU" sz="1100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3550106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09638">
              <a:defRPr/>
            </a:pPr>
            <a:fld id="{E56011DA-61B0-4F74-9A99-671E35C385CA}" type="slidenum">
              <a:rPr lang="hu-HU" sz="1100" smtClean="0"/>
              <a:pPr defTabSz="909638">
                <a:defRPr/>
              </a:pPr>
              <a:t>26</a:t>
            </a:fld>
            <a:endParaRPr lang="hu-HU" sz="11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3048712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09638">
              <a:defRPr/>
            </a:pPr>
            <a:fld id="{4BAC5B65-B2DC-465B-AD84-1935B2451B75}" type="slidenum">
              <a:rPr lang="hu-HU" sz="1100" smtClean="0"/>
              <a:pPr defTabSz="909638">
                <a:defRPr/>
              </a:pPr>
              <a:t>27</a:t>
            </a:fld>
            <a:endParaRPr lang="hu-HU" sz="1100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8513307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09638">
              <a:defRPr/>
            </a:pPr>
            <a:fld id="{D871023D-C816-4170-B866-CAD4D704089F}" type="slidenum">
              <a:rPr lang="hu-HU" sz="1100" smtClean="0"/>
              <a:pPr defTabSz="909638">
                <a:defRPr/>
              </a:pPr>
              <a:t>28</a:t>
            </a:fld>
            <a:endParaRPr lang="hu-HU" sz="1100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1756145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09638">
              <a:defRPr/>
            </a:pPr>
            <a:fld id="{2A615C0C-7D7C-4DB5-932C-239DAE0E3F16}" type="slidenum">
              <a:rPr lang="hu-HU" sz="1100" smtClean="0"/>
              <a:pPr defTabSz="909638">
                <a:defRPr/>
              </a:pPr>
              <a:t>29</a:t>
            </a:fld>
            <a:endParaRPr lang="hu-HU" sz="1100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907086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12813">
              <a:defRPr/>
            </a:pPr>
            <a:fld id="{8EE02803-B517-4AB7-85A0-98D68C25A3FD}" type="slidenum">
              <a:rPr lang="hu-HU" smtClean="0"/>
              <a:pPr defTabSz="912813">
                <a:defRPr/>
              </a:pPr>
              <a:t>30</a:t>
            </a:fld>
            <a:endParaRPr lang="hu-HU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4181042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877888">
              <a:defRPr/>
            </a:pPr>
            <a:fld id="{69BF4B8A-8177-48E6-9FA6-17121EF9679A}" type="slidenum">
              <a:rPr lang="hu-HU" smtClean="0">
                <a:solidFill>
                  <a:srgbClr val="000000"/>
                </a:solidFill>
              </a:rPr>
              <a:pPr defTabSz="877888">
                <a:defRPr/>
              </a:pPr>
              <a:t>4</a:t>
            </a:fld>
            <a:endParaRPr lang="hu-HU" smtClean="0">
              <a:solidFill>
                <a:srgbClr val="000000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5463524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877888">
              <a:defRPr/>
            </a:pPr>
            <a:fld id="{40E5020A-D3E2-4343-8BEA-3C9AA8CA2598}" type="slidenum">
              <a:rPr lang="hu-HU" smtClean="0">
                <a:solidFill>
                  <a:srgbClr val="000000"/>
                </a:solidFill>
              </a:rPr>
              <a:pPr defTabSz="877888">
                <a:defRPr/>
              </a:pPr>
              <a:t>31</a:t>
            </a:fld>
            <a:endParaRPr lang="hu-HU" smtClean="0">
              <a:solidFill>
                <a:srgbClr val="000000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6512367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 txBox="1">
            <a:spLocks noGrp="1" noChangeArrowheads="1"/>
          </p:cNvSpPr>
          <p:nvPr/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6" tIns="45704" rIns="91406" bIns="45704" anchor="b"/>
          <a:lstStyle/>
          <a:p>
            <a:pPr algn="r"/>
            <a:fld id="{6C1DF869-672C-4E0F-B6A9-FAEEAB1C035B}" type="slidenum">
              <a:rPr lang="hu-HU" altLang="hu-HU" sz="1100"/>
              <a:pPr algn="r"/>
              <a:t>32</a:t>
            </a:fld>
            <a:endParaRPr lang="hu-HU" altLang="hu-HU" sz="11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5127286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6" tIns="45704" rIns="91406" bIns="45704" anchor="b"/>
          <a:lstStyle/>
          <a:p>
            <a:pPr algn="r"/>
            <a:fld id="{0CD3D1AD-0D48-4E87-A131-BFD7051BC1B4}" type="slidenum">
              <a:rPr lang="hu-HU" altLang="hu-HU" sz="1100"/>
              <a:pPr algn="r"/>
              <a:t>33</a:t>
            </a:fld>
            <a:endParaRPr lang="hu-HU" altLang="hu-HU" sz="11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9070235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12813">
              <a:defRPr/>
            </a:pPr>
            <a:fld id="{EB22C2F3-3C84-46FB-97F3-580F4A45B928}" type="slidenum">
              <a:rPr lang="hu-HU" smtClean="0"/>
              <a:pPr defTabSz="912813">
                <a:defRPr/>
              </a:pPr>
              <a:t>34</a:t>
            </a:fld>
            <a:endParaRPr lang="hu-HU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41443354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12813">
              <a:defRPr/>
            </a:pPr>
            <a:fld id="{5FC62F77-51A3-49E8-8F7F-F5AAEFEF9ACC}" type="slidenum">
              <a:rPr lang="hu-HU" smtClean="0"/>
              <a:pPr defTabSz="912813">
                <a:defRPr/>
              </a:pPr>
              <a:t>35</a:t>
            </a:fld>
            <a:endParaRPr lang="hu-HU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2960694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12813">
              <a:defRPr/>
            </a:pPr>
            <a:fld id="{33E41E13-B973-4BEE-8177-61B436281829}" type="slidenum">
              <a:rPr lang="hu-HU" smtClean="0"/>
              <a:pPr defTabSz="912813">
                <a:defRPr/>
              </a:pPr>
              <a:t>36</a:t>
            </a:fld>
            <a:endParaRPr lang="hu-HU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0501627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12813">
              <a:defRPr/>
            </a:pPr>
            <a:fld id="{3A424EC2-3CD7-4DFD-86BF-7CBB316B4ACD}" type="slidenum">
              <a:rPr lang="hu-HU" smtClean="0"/>
              <a:pPr defTabSz="912813">
                <a:defRPr/>
              </a:pPr>
              <a:t>37</a:t>
            </a:fld>
            <a:endParaRPr lang="hu-HU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9880453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12813">
              <a:defRPr/>
            </a:pPr>
            <a:fld id="{DD28B8CA-5DFE-4077-A6ED-EA52D0CE976A}" type="slidenum">
              <a:rPr lang="hu-HU" smtClean="0"/>
              <a:pPr defTabSz="912813">
                <a:defRPr/>
              </a:pPr>
              <a:t>38</a:t>
            </a:fld>
            <a:endParaRPr lang="hu-HU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8342982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12813">
              <a:defRPr/>
            </a:pPr>
            <a:fld id="{53D8005F-BFA0-455B-8602-99CFBEC15E03}" type="slidenum">
              <a:rPr lang="hu-HU" smtClean="0"/>
              <a:pPr defTabSz="912813">
                <a:defRPr/>
              </a:pPr>
              <a:t>39</a:t>
            </a:fld>
            <a:endParaRPr lang="hu-HU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1388746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12813">
              <a:defRPr/>
            </a:pPr>
            <a:fld id="{63AFBEB9-3BE0-44EE-BE70-C681D33B1E7E}" type="slidenum">
              <a:rPr lang="hu-HU" smtClean="0"/>
              <a:pPr defTabSz="912813">
                <a:defRPr/>
              </a:pPr>
              <a:t>40</a:t>
            </a:fld>
            <a:endParaRPr lang="hu-HU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557857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877888">
              <a:defRPr/>
            </a:pPr>
            <a:fld id="{69BF4B8A-8177-48E6-9FA6-17121EF9679A}" type="slidenum">
              <a:rPr lang="hu-HU" smtClean="0">
                <a:solidFill>
                  <a:srgbClr val="000000"/>
                </a:solidFill>
              </a:rPr>
              <a:pPr defTabSz="877888">
                <a:defRPr/>
              </a:pPr>
              <a:t>5</a:t>
            </a:fld>
            <a:endParaRPr lang="hu-HU" smtClean="0">
              <a:solidFill>
                <a:srgbClr val="000000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0596291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 txBox="1">
            <a:spLocks noGrp="1" noChangeArrowheads="1"/>
          </p:cNvSpPr>
          <p:nvPr/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6" tIns="45704" rIns="91406" bIns="45704" anchor="b"/>
          <a:lstStyle/>
          <a:p>
            <a:pPr algn="r"/>
            <a:fld id="{F95012FF-5459-4C30-82DD-2506C0D1C7C1}" type="slidenum">
              <a:rPr lang="hu-HU" altLang="hu-HU" sz="1100"/>
              <a:pPr algn="r"/>
              <a:t>41</a:t>
            </a:fld>
            <a:endParaRPr lang="hu-HU" altLang="hu-HU" sz="11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64079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6" tIns="45704" rIns="91406" bIns="45704" anchor="b"/>
          <a:lstStyle/>
          <a:p>
            <a:pPr algn="r"/>
            <a:fld id="{30E3EF6F-76F9-44AE-9E1D-2B73A8BB887A}" type="slidenum">
              <a:rPr lang="hu-HU" altLang="hu-HU" sz="1100"/>
              <a:pPr algn="r"/>
              <a:t>42</a:t>
            </a:fld>
            <a:endParaRPr lang="hu-HU" altLang="hu-HU" sz="11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3998362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12813">
              <a:defRPr/>
            </a:pPr>
            <a:fld id="{ABE0611A-2C43-46E3-A15E-11F765B35A0C}" type="slidenum">
              <a:rPr lang="hu-HU" smtClean="0"/>
              <a:pPr defTabSz="912813">
                <a:defRPr/>
              </a:pPr>
              <a:t>43</a:t>
            </a:fld>
            <a:endParaRPr lang="hu-HU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2209508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12813">
              <a:defRPr/>
            </a:pPr>
            <a:fld id="{6C94798F-EF84-460F-A372-7B8AB7F0ED8D}" type="slidenum">
              <a:rPr lang="hu-HU" smtClean="0"/>
              <a:pPr defTabSz="912813">
                <a:defRPr/>
              </a:pPr>
              <a:t>44</a:t>
            </a:fld>
            <a:endParaRPr lang="hu-HU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8111836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12813">
              <a:defRPr/>
            </a:pPr>
            <a:fld id="{0B1A038D-CB49-4481-B670-60CB238F02FD}" type="slidenum">
              <a:rPr lang="hu-HU" smtClean="0"/>
              <a:pPr defTabSz="912813">
                <a:defRPr/>
              </a:pPr>
              <a:t>45</a:t>
            </a:fld>
            <a:endParaRPr lang="hu-HU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494607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877888">
              <a:defRPr/>
            </a:pPr>
            <a:fld id="{69BF4B8A-8177-48E6-9FA6-17121EF9679A}" type="slidenum">
              <a:rPr lang="hu-HU" smtClean="0">
                <a:solidFill>
                  <a:srgbClr val="000000"/>
                </a:solidFill>
              </a:rPr>
              <a:pPr defTabSz="877888">
                <a:defRPr/>
              </a:pPr>
              <a:t>6</a:t>
            </a:fld>
            <a:endParaRPr lang="hu-HU" smtClean="0">
              <a:solidFill>
                <a:srgbClr val="000000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671471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877888">
              <a:defRPr/>
            </a:pPr>
            <a:fld id="{69BF4B8A-8177-48E6-9FA6-17121EF9679A}" type="slidenum">
              <a:rPr lang="hu-HU" smtClean="0">
                <a:solidFill>
                  <a:srgbClr val="000000"/>
                </a:solidFill>
              </a:rPr>
              <a:pPr defTabSz="877888">
                <a:defRPr/>
              </a:pPr>
              <a:t>7</a:t>
            </a:fld>
            <a:endParaRPr lang="hu-HU" smtClean="0">
              <a:solidFill>
                <a:srgbClr val="000000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634991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877888">
              <a:defRPr/>
            </a:pPr>
            <a:fld id="{69BF4B8A-8177-48E6-9FA6-17121EF9679A}" type="slidenum">
              <a:rPr lang="hu-HU" smtClean="0">
                <a:solidFill>
                  <a:srgbClr val="000000"/>
                </a:solidFill>
              </a:rPr>
              <a:pPr defTabSz="877888">
                <a:defRPr/>
              </a:pPr>
              <a:t>8</a:t>
            </a:fld>
            <a:endParaRPr lang="hu-HU" smtClean="0">
              <a:solidFill>
                <a:srgbClr val="000000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689044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877888">
              <a:defRPr/>
            </a:pPr>
            <a:fld id="{69BF4B8A-8177-48E6-9FA6-17121EF9679A}" type="slidenum">
              <a:rPr lang="hu-HU" smtClean="0">
                <a:solidFill>
                  <a:srgbClr val="000000"/>
                </a:solidFill>
              </a:rPr>
              <a:pPr defTabSz="877888">
                <a:defRPr/>
              </a:pPr>
              <a:t>9</a:t>
            </a:fld>
            <a:endParaRPr lang="hu-HU" smtClean="0">
              <a:solidFill>
                <a:srgbClr val="000000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177213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877888">
              <a:defRPr/>
            </a:pPr>
            <a:fld id="{7BF5F271-CE4E-4672-9EF6-7288130D2B8E}" type="slidenum">
              <a:rPr lang="hu-HU" smtClean="0">
                <a:solidFill>
                  <a:srgbClr val="000000"/>
                </a:solidFill>
              </a:rPr>
              <a:pPr defTabSz="877888">
                <a:defRPr/>
              </a:pPr>
              <a:t>10</a:t>
            </a:fld>
            <a:endParaRPr lang="hu-HU" smtClean="0">
              <a:solidFill>
                <a:srgbClr val="000000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660802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E1FAB-B7BD-44CD-98B5-6CDAE9752A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137FB-F1DD-4956-A2A4-CE2CC67E1F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06D9E-EE8C-495B-A775-617CC55AE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C49F1-6C5D-4132-8C52-1E122C74FD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550B4-BB22-46A7-B16A-2AFC153AC2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4CE45-E233-4A4C-9378-E307373A13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0BAC2-A2E1-49C9-9BA6-BAEF42ACB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273125-9D57-4200-A887-79902DF8E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52033-A815-49AE-8D5C-DAFF0BB17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327EB8-5687-4C32-9A0E-9431EC6F56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DA817-3F30-4376-A28E-95CD20D2AF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smtClean="0"/>
              <a:t>Mintacím szerkesztése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smtClean="0"/>
              <a:t>Mintaszöveg szerkesztése</a:t>
            </a:r>
          </a:p>
          <a:p>
            <a:pPr lvl="1"/>
            <a:r>
              <a:rPr lang="en-US" altLang="hu-HU" smtClean="0"/>
              <a:t>Második szint</a:t>
            </a:r>
          </a:p>
          <a:p>
            <a:pPr lvl="2"/>
            <a:r>
              <a:rPr lang="en-US" altLang="hu-HU" smtClean="0"/>
              <a:t>Harmadik szint</a:t>
            </a:r>
          </a:p>
          <a:p>
            <a:pPr lvl="3"/>
            <a:r>
              <a:rPr lang="en-US" altLang="hu-HU" smtClean="0"/>
              <a:t>Negyedik szint</a:t>
            </a:r>
          </a:p>
          <a:p>
            <a:pPr lvl="4"/>
            <a:r>
              <a:rPr lang="en-US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DD19141A-5A68-4081-BC3C-EFA76F2087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wmf"/><Relationship Id="rId4" Type="http://schemas.openxmlformats.org/officeDocument/2006/relationships/image" Target="../media/image34.png"/><Relationship Id="rId9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hyperlink" Target="https://lasers.llnl.gov/" TargetMode="Externa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wmf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file:///C:\Users\Labor\Desktop\Pokol%20Gerg&#337;\10718_11.wav" TargetMode="External"/><Relationship Id="rId7" Type="http://schemas.openxmlformats.org/officeDocument/2006/relationships/image" Target="../media/image37.png"/><Relationship Id="rId2" Type="http://schemas.openxmlformats.org/officeDocument/2006/relationships/video" Target="file:///C:\Users\Labor\Desktop\Pokol%20Gerg&#337;\N32o6d0.8.mpg" TargetMode="External"/><Relationship Id="rId1" Type="http://schemas.microsoft.com/office/2007/relationships/media" Target="file:///C:\Users\Labor\Desktop\Pokol%20Gerg&#337;\N32o6d0.8.mpg" TargetMode="External"/><Relationship Id="rId6" Type="http://schemas.openxmlformats.org/officeDocument/2006/relationships/notesSlide" Target="../notesSlides/notesSlide24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9.png"/><Relationship Id="rId4" Type="http://schemas.openxmlformats.org/officeDocument/2006/relationships/audio" Target="file:///C:\Users\Labor\Desktop\Pokol%20Gerg&#337;\10718_11.wav" TargetMode="External"/><Relationship Id="rId9" Type="http://schemas.openxmlformats.org/officeDocument/2006/relationships/hyperlink" Target="https://fusion.gat.com/theory/Gyro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29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7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9.png"/><Relationship Id="rId9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wmf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jpeg"/><Relationship Id="rId2" Type="http://schemas.openxmlformats.org/officeDocument/2006/relationships/video" Target="file:///C:\Users\Labor\Desktop\Pokol%20Gerg&#337;\bev_fuzio_1_1.mpg" TargetMode="External"/><Relationship Id="rId1" Type="http://schemas.microsoft.com/office/2007/relationships/media" Target="file:///C:\Users\Labor\Desktop\Pokol%20Gerg&#337;\bev_fuzio_1_1.mpg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2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8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file:///C:\Users\Labor\Desktop\Pokol%20Gerg&#337;\43493_4_logo.avi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file:///C:\Users\Labor\Desktop\Pokol%20Gerg&#337;\43493_3_logo.avi" TargetMode="External"/><Relationship Id="rId2" Type="http://schemas.openxmlformats.org/officeDocument/2006/relationships/audio" Target="file:///C:\Users\Labor\Desktop\Pokol%20Gerg&#337;\S90090DE.wav" TargetMode="External"/><Relationship Id="rId1" Type="http://schemas.microsoft.com/office/2007/relationships/media" Target="file:///C:\Users\Labor\Desktop\Pokol%20Gerg&#337;\S90090DE.wav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ter.org/newsline" TargetMode="External"/><Relationship Id="rId3" Type="http://schemas.openxmlformats.org/officeDocument/2006/relationships/image" Target="../media/image66.png"/><Relationship Id="rId7" Type="http://schemas.openxmlformats.org/officeDocument/2006/relationships/hyperlink" Target="http://www.iter.org/" TargetMode="External"/><Relationship Id="rId12" Type="http://schemas.openxmlformats.org/officeDocument/2006/relationships/hyperlink" Target="http://www.reak.bme.hu/pokol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agfuzio.hu/" TargetMode="External"/><Relationship Id="rId11" Type="http://schemas.openxmlformats.org/officeDocument/2006/relationships/hyperlink" Target="mailto:pokol@reak.bme.hu" TargetMode="External"/><Relationship Id="rId5" Type="http://schemas.openxmlformats.org/officeDocument/2006/relationships/hyperlink" Target="http://www.efda.org/wpcms/wp-content/uploads/2013/01/JG12.356-web.pdf" TargetMode="External"/><Relationship Id="rId10" Type="http://schemas.openxmlformats.org/officeDocument/2006/relationships/hyperlink" Target="http://www.efda.org/" TargetMode="External"/><Relationship Id="rId4" Type="http://schemas.openxmlformats.org/officeDocument/2006/relationships/image" Target="../media/image67.png"/><Relationship Id="rId9" Type="http://schemas.openxmlformats.org/officeDocument/2006/relationships/hyperlink" Target="http://fusionforenergy.europa.e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hyperlink" Target="http://www.ifmif.org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wmf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C0C0C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-27384"/>
            <a:ext cx="7773987" cy="1827212"/>
          </a:xfrm>
        </p:spPr>
        <p:txBody>
          <a:bodyPr/>
          <a:lstStyle/>
          <a:p>
            <a:pPr eaLnBrk="1" hangingPunct="1">
              <a:defRPr/>
            </a:pPr>
            <a:r>
              <a:rPr lang="hu-HU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Hogyan hozzuk le a Napot a Földre?</a:t>
            </a:r>
            <a:endParaRPr lang="en-US" sz="40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23850" y="6181725"/>
            <a:ext cx="864076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800" b="1" i="1" dirty="0" smtClean="0"/>
              <a:t>Jedlik Ányos Gimnázium</a:t>
            </a:r>
            <a:endParaRPr lang="hu-HU" altLang="hu-HU" sz="1800" b="1" i="1" dirty="0"/>
          </a:p>
          <a:p>
            <a:pPr algn="ctr">
              <a:spcBef>
                <a:spcPct val="20000"/>
              </a:spcBef>
            </a:pPr>
            <a:r>
              <a:rPr lang="hu-HU" altLang="hu-HU" sz="1800" b="1" dirty="0" smtClean="0"/>
              <a:t>2014. november 18.</a:t>
            </a:r>
            <a:endParaRPr lang="hu-HU" altLang="hu-HU" sz="1800" b="1" dirty="0"/>
          </a:p>
        </p:txBody>
      </p:sp>
      <p:sp>
        <p:nvSpPr>
          <p:cNvPr id="5126" name="Line 5"/>
          <p:cNvSpPr>
            <a:spLocks noChangeShapeType="1"/>
          </p:cNvSpPr>
          <p:nvPr/>
        </p:nvSpPr>
        <p:spPr bwMode="auto">
          <a:xfrm>
            <a:off x="323850" y="6165850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pic>
        <p:nvPicPr>
          <p:cNvPr id="5127" name="Picture 27" descr="FUSION POWER PLANTsmall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1017" y="1088740"/>
            <a:ext cx="2592983" cy="1825147"/>
          </a:xfrm>
          <a:prstGeom prst="rect">
            <a:avLst/>
          </a:prstGeom>
          <a:noFill/>
          <a:ln w="9525">
            <a:solidFill>
              <a:srgbClr val="841E35"/>
            </a:solidFill>
            <a:miter lim="800000"/>
            <a:headEnd/>
            <a:tailEnd/>
          </a:ln>
        </p:spPr>
      </p:pic>
      <p:pic>
        <p:nvPicPr>
          <p:cNvPr id="512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8884" y="2636912"/>
            <a:ext cx="3475115" cy="1980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2" descr="logo_lef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4900" y="6237288"/>
            <a:ext cx="16891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bme_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01308"/>
            <a:ext cx="219457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6" cstate="print"/>
          <a:srcRect t="2" b="6665"/>
          <a:stretch>
            <a:fillRect/>
          </a:stretch>
        </p:blipFill>
        <p:spPr bwMode="auto">
          <a:xfrm>
            <a:off x="6984268" y="6237312"/>
            <a:ext cx="66137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Kép 4"/>
          <p:cNvPicPr>
            <a:picLocks noChangeAspect="1"/>
          </p:cNvPicPr>
          <p:nvPr/>
        </p:nvPicPr>
        <p:blipFill>
          <a:blip r:embed="rId7" cstate="print"/>
          <a:srcRect t="28870"/>
          <a:stretch>
            <a:fillRect/>
          </a:stretch>
        </p:blipFill>
        <p:spPr bwMode="auto">
          <a:xfrm>
            <a:off x="-1" y="1628800"/>
            <a:ext cx="5895375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Kép 3"/>
          <p:cNvPicPr>
            <a:picLocks noChangeAspect="1"/>
          </p:cNvPicPr>
          <p:nvPr/>
        </p:nvPicPr>
        <p:blipFill>
          <a:blip r:embed="rId8" cstate="print"/>
          <a:srcRect t="28333"/>
          <a:stretch>
            <a:fillRect/>
          </a:stretch>
        </p:blipFill>
        <p:spPr bwMode="auto">
          <a:xfrm>
            <a:off x="0" y="3068960"/>
            <a:ext cx="3147867" cy="1691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92163" y="4652963"/>
            <a:ext cx="7632700" cy="1511300"/>
          </a:xfrm>
        </p:spPr>
        <p:txBody>
          <a:bodyPr/>
          <a:lstStyle/>
          <a:p>
            <a:pPr eaLnBrk="1" hangingPunct="1">
              <a:defRPr/>
            </a:pPr>
            <a:r>
              <a:rPr lang="hu-HU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Dr. Pokol Gergő</a:t>
            </a:r>
          </a:p>
          <a:p>
            <a:pPr eaLnBrk="1" hangingPunct="1">
              <a:defRPr/>
            </a:pPr>
            <a:endParaRPr lang="hu-HU" sz="1400" b="1" dirty="0" smtClean="0"/>
          </a:p>
          <a:p>
            <a:pPr eaLnBrk="1" hangingPunct="1">
              <a:defRPr/>
            </a:pPr>
            <a:r>
              <a:rPr lang="hu-HU" sz="2000" dirty="0" smtClean="0"/>
              <a:t>Budapesti Műszaki és Gazdaságtudományi Egyetem,</a:t>
            </a:r>
            <a:br>
              <a:rPr lang="hu-HU" sz="2000" dirty="0" smtClean="0"/>
            </a:br>
            <a:r>
              <a:rPr lang="hu-HU" sz="2000" dirty="0" smtClean="0"/>
              <a:t>Természettudományi Kar, Nukleáris Technikai Intézet</a:t>
            </a:r>
            <a:br>
              <a:rPr lang="hu-HU" sz="2000" dirty="0" smtClean="0"/>
            </a:br>
            <a:endParaRPr lang="hu-H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7" descr="D:\Pokol\Documents\3 deep-repos\tananyagok\Bev_fuzios_plazmafiz\magyar\figs\binding_energy_HU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950913"/>
            <a:ext cx="8524875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9048F3-C7B6-4628-9741-7F686B8019D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7173" name="Picture 12" descr="bme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7175" name="Group 1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7193" name="Rectangle 4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en-GB" altLang="hu-HU" sz="1600" b="1" dirty="0" smtClean="0">
                  <a:solidFill>
                    <a:srgbClr val="000000"/>
                  </a:solidFill>
                </a:rPr>
                <a:t>, 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en-GB" altLang="hu-HU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7194" name="Line 5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7176" name="Group 19"/>
          <p:cNvGrpSpPr>
            <a:grpSpLocks/>
          </p:cNvGrpSpPr>
          <p:nvPr/>
        </p:nvGrpSpPr>
        <p:grpSpPr bwMode="auto">
          <a:xfrm>
            <a:off x="3657600" y="619125"/>
            <a:ext cx="2247900" cy="433388"/>
            <a:chOff x="2402" y="45"/>
            <a:chExt cx="1418" cy="273"/>
          </a:xfrm>
        </p:grpSpPr>
        <p:sp>
          <p:nvSpPr>
            <p:cNvPr id="7181" name="AutoShape 20"/>
            <p:cNvSpPr>
              <a:spLocks noChangeArrowheads="1"/>
            </p:cNvSpPr>
            <p:nvPr/>
          </p:nvSpPr>
          <p:spPr bwMode="auto">
            <a:xfrm>
              <a:off x="2540" y="68"/>
              <a:ext cx="1280" cy="250"/>
            </a:xfrm>
            <a:prstGeom prst="roundRect">
              <a:avLst>
                <a:gd name="adj" fmla="val 398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 altLang="hu-HU">
                <a:solidFill>
                  <a:srgbClr val="000000"/>
                </a:solidFill>
              </a:endParaRPr>
            </a:p>
          </p:txBody>
        </p:sp>
        <p:grpSp>
          <p:nvGrpSpPr>
            <p:cNvPr id="7182" name="Group 21"/>
            <p:cNvGrpSpPr>
              <a:grpSpLocks/>
            </p:cNvGrpSpPr>
            <p:nvPr/>
          </p:nvGrpSpPr>
          <p:grpSpPr bwMode="auto">
            <a:xfrm>
              <a:off x="2402" y="45"/>
              <a:ext cx="1414" cy="269"/>
              <a:chOff x="2402" y="45"/>
              <a:chExt cx="1414" cy="269"/>
            </a:xfrm>
          </p:grpSpPr>
          <p:sp>
            <p:nvSpPr>
              <p:cNvPr id="7183" name="AutoShape 22"/>
              <p:cNvSpPr>
                <a:spLocks noChangeArrowheads="1"/>
              </p:cNvSpPr>
              <p:nvPr/>
            </p:nvSpPr>
            <p:spPr bwMode="auto">
              <a:xfrm>
                <a:off x="2540" y="68"/>
                <a:ext cx="1276" cy="246"/>
              </a:xfrm>
              <a:prstGeom prst="roundRect">
                <a:avLst>
                  <a:gd name="adj" fmla="val 40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altLang="hu-HU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7184" name="Group 23"/>
              <p:cNvGrpSpPr>
                <a:grpSpLocks/>
              </p:cNvGrpSpPr>
              <p:nvPr/>
            </p:nvGrpSpPr>
            <p:grpSpPr bwMode="auto">
              <a:xfrm>
                <a:off x="2402" y="45"/>
                <a:ext cx="1411" cy="266"/>
                <a:chOff x="2402" y="45"/>
                <a:chExt cx="1411" cy="266"/>
              </a:xfrm>
            </p:grpSpPr>
            <p:sp>
              <p:nvSpPr>
                <p:cNvPr id="7185" name="AutoShape 24"/>
                <p:cNvSpPr>
                  <a:spLocks noChangeArrowheads="1"/>
                </p:cNvSpPr>
                <p:nvPr/>
              </p:nvSpPr>
              <p:spPr bwMode="auto">
                <a:xfrm>
                  <a:off x="2540" y="68"/>
                  <a:ext cx="1273" cy="243"/>
                </a:xfrm>
                <a:prstGeom prst="roundRect">
                  <a:avLst>
                    <a:gd name="adj" fmla="val 412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 altLang="hu-HU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7186" name="Group 25"/>
                <p:cNvGrpSpPr>
                  <a:grpSpLocks/>
                </p:cNvGrpSpPr>
                <p:nvPr/>
              </p:nvGrpSpPr>
              <p:grpSpPr bwMode="auto">
                <a:xfrm>
                  <a:off x="2402" y="45"/>
                  <a:ext cx="1409" cy="264"/>
                  <a:chOff x="2402" y="45"/>
                  <a:chExt cx="1409" cy="264"/>
                </a:xfrm>
              </p:grpSpPr>
              <p:sp>
                <p:nvSpPr>
                  <p:cNvPr id="7187" name="AutoShape 26"/>
                  <p:cNvSpPr>
                    <a:spLocks noChangeArrowheads="1"/>
                  </p:cNvSpPr>
                  <p:nvPr/>
                </p:nvSpPr>
                <p:spPr bwMode="auto">
                  <a:xfrm>
                    <a:off x="2540" y="68"/>
                    <a:ext cx="1271" cy="241"/>
                  </a:xfrm>
                  <a:prstGeom prst="roundRect">
                    <a:avLst>
                      <a:gd name="adj" fmla="val 417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 altLang="hu-HU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7188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2402" y="45"/>
                    <a:ext cx="1407" cy="263"/>
                    <a:chOff x="2402" y="45"/>
                    <a:chExt cx="1407" cy="263"/>
                  </a:xfrm>
                </p:grpSpPr>
                <p:sp>
                  <p:nvSpPr>
                    <p:cNvPr id="7189" name="AutoShap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0" y="68"/>
                      <a:ext cx="1269" cy="240"/>
                    </a:xfrm>
                    <a:prstGeom prst="roundRect">
                      <a:avLst>
                        <a:gd name="adj" fmla="val 417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 altLang="hu-HU">
                        <a:solidFill>
                          <a:srgbClr val="000000"/>
                        </a:solidFill>
                      </a:endParaRPr>
                    </a:p>
                  </p:txBody>
                </p:sp>
                <p:grpSp>
                  <p:nvGrpSpPr>
                    <p:cNvPr id="7190" name="Group 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2" y="45"/>
                      <a:ext cx="1407" cy="263"/>
                      <a:chOff x="2402" y="45"/>
                      <a:chExt cx="1407" cy="263"/>
                    </a:xfrm>
                  </p:grpSpPr>
                  <p:sp>
                    <p:nvSpPr>
                      <p:cNvPr id="7191" name="AutoShape 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0" y="68"/>
                        <a:ext cx="1269" cy="240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hu-HU" altLang="hu-HU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7192" name="AutoShape 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2" y="45"/>
                        <a:ext cx="1148" cy="210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algn="ctr" defTabSz="912813" hangingPunct="0">
                          <a:lnSpc>
                            <a:spcPts val="2563"/>
                          </a:lnSpc>
                          <a:spcBef>
                            <a:spcPts val="1188"/>
                          </a:spcBef>
                          <a:spcAft>
                            <a:spcPts val="588"/>
                          </a:spcAft>
                          <a:buClr>
                            <a:srgbClr val="000000"/>
                          </a:buClr>
                          <a:buSzPct val="45000"/>
                          <a:buFont typeface="StarSymbol"/>
                          <a:buNone/>
                          <a:tabLst>
                            <a:tab pos="0" algn="l"/>
                            <a:tab pos="457200" algn="l"/>
                            <a:tab pos="912813" algn="l"/>
                            <a:tab pos="1371600" algn="l"/>
                            <a:tab pos="1828800" algn="l"/>
                            <a:tab pos="2286000" algn="l"/>
                            <a:tab pos="2741613" algn="l"/>
                            <a:tab pos="3200400" algn="l"/>
                            <a:tab pos="3657600" algn="l"/>
                            <a:tab pos="4114800" algn="l"/>
                            <a:tab pos="4570413" algn="l"/>
                            <a:tab pos="5029200" algn="l"/>
                            <a:tab pos="5486400" algn="l"/>
                            <a:tab pos="5942013" algn="l"/>
                            <a:tab pos="6399213" algn="l"/>
                            <a:tab pos="6858000" algn="l"/>
                            <a:tab pos="7315200" algn="l"/>
                            <a:tab pos="7770813" algn="l"/>
                            <a:tab pos="8228013" algn="l"/>
                            <a:tab pos="8686800" algn="l"/>
                            <a:tab pos="9144000" algn="l"/>
                          </a:tabLst>
                        </a:pPr>
                        <a:r>
                          <a:rPr lang="hu-HU" altLang="hu-HU" b="1">
                            <a:solidFill>
                              <a:srgbClr val="000000"/>
                            </a:solidFill>
                          </a:rPr>
                          <a:t>Fúziós alapok</a:t>
                        </a:r>
                        <a:endParaRPr lang="en-GB" altLang="hu-HU" b="1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</p:grpSp>
            </p:grpSp>
          </p:grpSp>
        </p:grpSp>
      </p:grpSp>
      <p:pic>
        <p:nvPicPr>
          <p:cNvPr id="7177" name="Picture 2" descr="logo_lef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6913" y="0"/>
            <a:ext cx="9937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Jobbra nyíl 26"/>
          <p:cNvSpPr/>
          <p:nvPr/>
        </p:nvSpPr>
        <p:spPr>
          <a:xfrm rot="4492066">
            <a:off x="995363" y="3594100"/>
            <a:ext cx="2089150" cy="593725"/>
          </a:xfrm>
          <a:prstGeom prst="rightArrow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2000" b="1" dirty="0">
                <a:solidFill>
                  <a:schemeClr val="accent2">
                    <a:lumMod val="50000"/>
                  </a:schemeClr>
                </a:solidFill>
              </a:rPr>
              <a:t>magfúzió</a:t>
            </a:r>
          </a:p>
        </p:txBody>
      </p:sp>
      <p:sp>
        <p:nvSpPr>
          <p:cNvPr id="29" name="Jobbra nyíl 28"/>
          <p:cNvSpPr/>
          <p:nvPr/>
        </p:nvSpPr>
        <p:spPr>
          <a:xfrm flipH="1">
            <a:off x="6875463" y="4221163"/>
            <a:ext cx="1570037" cy="674687"/>
          </a:xfrm>
          <a:prstGeom prst="rightArrow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1800" dirty="0">
                <a:solidFill>
                  <a:schemeClr val="accent2">
                    <a:lumMod val="50000"/>
                  </a:schemeClr>
                </a:solidFill>
              </a:rPr>
              <a:t>maghasadás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3255963"/>
            <a:ext cx="3348038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25E5F5-DD9B-4792-914D-6BE0C915FA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8197" name="Picture 12" descr="bme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8199" name="Group 1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8221" name="Rectangle 4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en-GB" altLang="hu-HU" sz="1600" b="1" dirty="0" smtClean="0">
                  <a:solidFill>
                    <a:srgbClr val="000000"/>
                  </a:solidFill>
                </a:rPr>
                <a:t>, 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en-GB" altLang="hu-HU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8222" name="Line 5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8200" name="Group 19"/>
          <p:cNvGrpSpPr>
            <a:grpSpLocks/>
          </p:cNvGrpSpPr>
          <p:nvPr/>
        </p:nvGrpSpPr>
        <p:grpSpPr bwMode="auto">
          <a:xfrm>
            <a:off x="2368550" y="619125"/>
            <a:ext cx="4398963" cy="433388"/>
            <a:chOff x="1589" y="45"/>
            <a:chExt cx="2774" cy="273"/>
          </a:xfrm>
        </p:grpSpPr>
        <p:sp>
          <p:nvSpPr>
            <p:cNvPr id="8209" name="AutoShape 20"/>
            <p:cNvSpPr>
              <a:spLocks noChangeArrowheads="1"/>
            </p:cNvSpPr>
            <p:nvPr/>
          </p:nvSpPr>
          <p:spPr bwMode="auto">
            <a:xfrm>
              <a:off x="2540" y="68"/>
              <a:ext cx="1280" cy="250"/>
            </a:xfrm>
            <a:prstGeom prst="roundRect">
              <a:avLst>
                <a:gd name="adj" fmla="val 398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 altLang="hu-HU">
                <a:solidFill>
                  <a:srgbClr val="000000"/>
                </a:solidFill>
              </a:endParaRPr>
            </a:p>
          </p:txBody>
        </p:sp>
        <p:grpSp>
          <p:nvGrpSpPr>
            <p:cNvPr id="8210" name="Group 21"/>
            <p:cNvGrpSpPr>
              <a:grpSpLocks/>
            </p:cNvGrpSpPr>
            <p:nvPr/>
          </p:nvGrpSpPr>
          <p:grpSpPr bwMode="auto">
            <a:xfrm>
              <a:off x="1589" y="45"/>
              <a:ext cx="2774" cy="269"/>
              <a:chOff x="1589" y="45"/>
              <a:chExt cx="2774" cy="269"/>
            </a:xfrm>
          </p:grpSpPr>
          <p:sp>
            <p:nvSpPr>
              <p:cNvPr id="8211" name="AutoShape 22"/>
              <p:cNvSpPr>
                <a:spLocks noChangeArrowheads="1"/>
              </p:cNvSpPr>
              <p:nvPr/>
            </p:nvSpPr>
            <p:spPr bwMode="auto">
              <a:xfrm>
                <a:off x="2540" y="68"/>
                <a:ext cx="1276" cy="246"/>
              </a:xfrm>
              <a:prstGeom prst="roundRect">
                <a:avLst>
                  <a:gd name="adj" fmla="val 40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altLang="hu-HU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8212" name="Group 23"/>
              <p:cNvGrpSpPr>
                <a:grpSpLocks/>
              </p:cNvGrpSpPr>
              <p:nvPr/>
            </p:nvGrpSpPr>
            <p:grpSpPr bwMode="auto">
              <a:xfrm>
                <a:off x="1589" y="45"/>
                <a:ext cx="2774" cy="266"/>
                <a:chOff x="1589" y="45"/>
                <a:chExt cx="2774" cy="266"/>
              </a:xfrm>
            </p:grpSpPr>
            <p:sp>
              <p:nvSpPr>
                <p:cNvPr id="8213" name="AutoShape 24"/>
                <p:cNvSpPr>
                  <a:spLocks noChangeArrowheads="1"/>
                </p:cNvSpPr>
                <p:nvPr/>
              </p:nvSpPr>
              <p:spPr bwMode="auto">
                <a:xfrm>
                  <a:off x="2540" y="68"/>
                  <a:ext cx="1273" cy="243"/>
                </a:xfrm>
                <a:prstGeom prst="roundRect">
                  <a:avLst>
                    <a:gd name="adj" fmla="val 412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 altLang="hu-HU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8214" name="Group 25"/>
                <p:cNvGrpSpPr>
                  <a:grpSpLocks/>
                </p:cNvGrpSpPr>
                <p:nvPr/>
              </p:nvGrpSpPr>
              <p:grpSpPr bwMode="auto">
                <a:xfrm>
                  <a:off x="1589" y="45"/>
                  <a:ext cx="2774" cy="264"/>
                  <a:chOff x="1589" y="45"/>
                  <a:chExt cx="2774" cy="264"/>
                </a:xfrm>
              </p:grpSpPr>
              <p:sp>
                <p:nvSpPr>
                  <p:cNvPr id="8215" name="AutoShape 26"/>
                  <p:cNvSpPr>
                    <a:spLocks noChangeArrowheads="1"/>
                  </p:cNvSpPr>
                  <p:nvPr/>
                </p:nvSpPr>
                <p:spPr bwMode="auto">
                  <a:xfrm>
                    <a:off x="2540" y="68"/>
                    <a:ext cx="1271" cy="241"/>
                  </a:xfrm>
                  <a:prstGeom prst="roundRect">
                    <a:avLst>
                      <a:gd name="adj" fmla="val 417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 altLang="hu-HU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8216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1589" y="45"/>
                    <a:ext cx="2774" cy="263"/>
                    <a:chOff x="1589" y="45"/>
                    <a:chExt cx="2774" cy="263"/>
                  </a:xfrm>
                </p:grpSpPr>
                <p:sp>
                  <p:nvSpPr>
                    <p:cNvPr id="8217" name="AutoShap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0" y="68"/>
                      <a:ext cx="1269" cy="240"/>
                    </a:xfrm>
                    <a:prstGeom prst="roundRect">
                      <a:avLst>
                        <a:gd name="adj" fmla="val 417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 altLang="hu-HU">
                        <a:solidFill>
                          <a:srgbClr val="000000"/>
                        </a:solidFill>
                      </a:endParaRPr>
                    </a:p>
                  </p:txBody>
                </p:sp>
                <p:grpSp>
                  <p:nvGrpSpPr>
                    <p:cNvPr id="8218" name="Group 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89" y="45"/>
                      <a:ext cx="2774" cy="263"/>
                      <a:chOff x="1589" y="45"/>
                      <a:chExt cx="2774" cy="263"/>
                    </a:xfrm>
                  </p:grpSpPr>
                  <p:sp>
                    <p:nvSpPr>
                      <p:cNvPr id="8219" name="AutoShape 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0" y="68"/>
                        <a:ext cx="1269" cy="240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hu-HU" altLang="hu-HU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8220" name="AutoShape 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89" y="45"/>
                        <a:ext cx="2774" cy="210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algn="ctr" defTabSz="912813" hangingPunct="0">
                          <a:lnSpc>
                            <a:spcPts val="2563"/>
                          </a:lnSpc>
                          <a:spcBef>
                            <a:spcPts val="1188"/>
                          </a:spcBef>
                          <a:spcAft>
                            <a:spcPts val="588"/>
                          </a:spcAft>
                          <a:buClr>
                            <a:srgbClr val="000000"/>
                          </a:buClr>
                          <a:buSzPct val="45000"/>
                          <a:buFont typeface="StarSymbol"/>
                          <a:buNone/>
                          <a:tabLst>
                            <a:tab pos="0" algn="l"/>
                            <a:tab pos="457200" algn="l"/>
                            <a:tab pos="912813" algn="l"/>
                            <a:tab pos="1371600" algn="l"/>
                            <a:tab pos="1828800" algn="l"/>
                            <a:tab pos="2286000" algn="l"/>
                            <a:tab pos="2741613" algn="l"/>
                            <a:tab pos="3200400" algn="l"/>
                            <a:tab pos="3657600" algn="l"/>
                            <a:tab pos="4114800" algn="l"/>
                            <a:tab pos="4570413" algn="l"/>
                            <a:tab pos="5029200" algn="l"/>
                            <a:tab pos="5486400" algn="l"/>
                            <a:tab pos="5942013" algn="l"/>
                            <a:tab pos="6399213" algn="l"/>
                            <a:tab pos="6858000" algn="l"/>
                            <a:tab pos="7315200" algn="l"/>
                            <a:tab pos="7770813" algn="l"/>
                            <a:tab pos="8228013" algn="l"/>
                            <a:tab pos="8686800" algn="l"/>
                            <a:tab pos="9144000" algn="l"/>
                          </a:tabLst>
                        </a:pPr>
                        <a:r>
                          <a:rPr lang="hu-HU" altLang="hu-HU" b="1">
                            <a:solidFill>
                              <a:srgbClr val="000000"/>
                            </a:solidFill>
                          </a:rPr>
                          <a:t>Fúziós reaktor üzemanyagciklusa</a:t>
                        </a:r>
                        <a:endParaRPr lang="en-GB" altLang="hu-HU" b="1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</p:grpSp>
            </p:grpSp>
          </p:grpSp>
        </p:grpSp>
      </p:grpSp>
      <p:pic>
        <p:nvPicPr>
          <p:cNvPr id="8201" name="Picture 2" descr="logo_lef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6913" y="0"/>
            <a:ext cx="9937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9" descr="reaktor_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1341438"/>
            <a:ext cx="4256087" cy="350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3" name="Text Box 129"/>
          <p:cNvSpPr txBox="1">
            <a:spLocks noChangeArrowheads="1"/>
          </p:cNvSpPr>
          <p:nvPr/>
        </p:nvSpPr>
        <p:spPr bwMode="auto">
          <a:xfrm>
            <a:off x="4371975" y="1454150"/>
            <a:ext cx="477202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2000" b="1" i="1">
                <a:solidFill>
                  <a:srgbClr val="FF3300"/>
                </a:solidFill>
              </a:rPr>
              <a:t>D</a:t>
            </a:r>
            <a:r>
              <a:rPr lang="hu-HU" altLang="hu-HU" sz="2000">
                <a:solidFill>
                  <a:srgbClr val="FF3300"/>
                </a:solidFill>
              </a:rPr>
              <a:t> + </a:t>
            </a:r>
            <a:r>
              <a:rPr lang="hu-HU" altLang="hu-HU" sz="2000" b="1" i="1">
                <a:solidFill>
                  <a:srgbClr val="FF3300"/>
                </a:solidFill>
              </a:rPr>
              <a:t>T</a:t>
            </a:r>
            <a:r>
              <a:rPr lang="hu-HU" altLang="hu-HU" sz="2000">
                <a:solidFill>
                  <a:srgbClr val="FF3300"/>
                </a:solidFill>
              </a:rPr>
              <a:t>  →  </a:t>
            </a:r>
            <a:r>
              <a:rPr lang="hu-HU" altLang="hu-HU" sz="2000" b="1" i="1" baseline="30000">
                <a:solidFill>
                  <a:srgbClr val="FF3300"/>
                </a:solidFill>
              </a:rPr>
              <a:t>4</a:t>
            </a:r>
            <a:r>
              <a:rPr lang="hu-HU" altLang="hu-HU" sz="2000" b="1" i="1">
                <a:solidFill>
                  <a:srgbClr val="FF3300"/>
                </a:solidFill>
              </a:rPr>
              <a:t>He</a:t>
            </a:r>
            <a:r>
              <a:rPr lang="hu-HU" altLang="hu-HU" sz="2000">
                <a:solidFill>
                  <a:srgbClr val="FF3300"/>
                </a:solidFill>
              </a:rPr>
              <a:t>(3.52 MeV) + </a:t>
            </a:r>
            <a:r>
              <a:rPr lang="hu-HU" altLang="hu-HU" sz="2000" b="1" i="1">
                <a:solidFill>
                  <a:srgbClr val="FF3300"/>
                </a:solidFill>
              </a:rPr>
              <a:t>n</a:t>
            </a:r>
            <a:r>
              <a:rPr lang="hu-HU" altLang="hu-HU" sz="2000">
                <a:solidFill>
                  <a:srgbClr val="FF3300"/>
                </a:solidFill>
              </a:rPr>
              <a:t>(14.1 MeV)</a:t>
            </a:r>
          </a:p>
          <a:p>
            <a:endParaRPr lang="hu-HU" altLang="hu-HU" sz="2000">
              <a:solidFill>
                <a:srgbClr val="FF3300"/>
              </a:solidFill>
            </a:endParaRPr>
          </a:p>
          <a:p>
            <a:r>
              <a:rPr lang="hu-HU" altLang="hu-HU" sz="2000" b="1" i="1"/>
              <a:t>D</a:t>
            </a:r>
            <a:r>
              <a:rPr lang="hu-HU" altLang="hu-HU" sz="2000"/>
              <a:t> + </a:t>
            </a:r>
            <a:r>
              <a:rPr lang="hu-HU" altLang="hu-HU" sz="2000" b="1" i="1"/>
              <a:t>D</a:t>
            </a:r>
            <a:r>
              <a:rPr lang="hu-HU" altLang="hu-HU" sz="2000"/>
              <a:t>  →  </a:t>
            </a:r>
            <a:r>
              <a:rPr lang="hu-HU" altLang="hu-HU" sz="2000" b="1" i="1" baseline="30000"/>
              <a:t>3</a:t>
            </a:r>
            <a:r>
              <a:rPr lang="hu-HU" altLang="hu-HU" sz="2000" b="1" i="1"/>
              <a:t>He</a:t>
            </a:r>
            <a:r>
              <a:rPr lang="hu-HU" altLang="hu-HU" sz="2000"/>
              <a:t>(0.82 MeV) + </a:t>
            </a:r>
            <a:r>
              <a:rPr lang="hu-HU" altLang="hu-HU" sz="2000" b="1" i="1"/>
              <a:t>n</a:t>
            </a:r>
            <a:r>
              <a:rPr lang="hu-HU" altLang="hu-HU" sz="2000"/>
              <a:t>(2.45 MeV)</a:t>
            </a:r>
          </a:p>
          <a:p>
            <a:r>
              <a:rPr lang="hu-HU" altLang="hu-HU" sz="2000" b="1" i="1"/>
              <a:t>D</a:t>
            </a:r>
            <a:r>
              <a:rPr lang="hu-HU" altLang="hu-HU" sz="2000"/>
              <a:t> + </a:t>
            </a:r>
            <a:r>
              <a:rPr lang="hu-HU" altLang="hu-HU" sz="2000" b="1" i="1"/>
              <a:t>D</a:t>
            </a:r>
            <a:r>
              <a:rPr lang="hu-HU" altLang="hu-HU" sz="2000"/>
              <a:t>  →  </a:t>
            </a:r>
            <a:r>
              <a:rPr lang="hu-HU" altLang="hu-HU" sz="2000" b="1" i="1"/>
              <a:t>T</a:t>
            </a:r>
            <a:r>
              <a:rPr lang="hu-HU" altLang="hu-HU" sz="2000"/>
              <a:t>(1.01 MeV) + </a:t>
            </a:r>
            <a:r>
              <a:rPr lang="hu-HU" altLang="hu-HU" sz="2000" b="1" i="1"/>
              <a:t>p</a:t>
            </a:r>
            <a:r>
              <a:rPr lang="hu-HU" altLang="hu-HU" sz="2000"/>
              <a:t>(3.02 MeV)</a:t>
            </a:r>
          </a:p>
          <a:p>
            <a:r>
              <a:rPr lang="hu-HU" altLang="hu-HU" sz="2000" b="1" i="1"/>
              <a:t>D</a:t>
            </a:r>
            <a:r>
              <a:rPr lang="hu-HU" altLang="hu-HU" sz="2000"/>
              <a:t> + </a:t>
            </a:r>
            <a:r>
              <a:rPr lang="hu-HU" altLang="hu-HU" sz="2000" baseline="30000"/>
              <a:t>3</a:t>
            </a:r>
            <a:r>
              <a:rPr lang="hu-HU" altLang="hu-HU" sz="2000" b="1" i="1"/>
              <a:t>He</a:t>
            </a:r>
            <a:r>
              <a:rPr lang="hu-HU" altLang="hu-HU" sz="2000"/>
              <a:t>  →  </a:t>
            </a:r>
            <a:r>
              <a:rPr lang="hu-HU" altLang="hu-HU" sz="2000" b="1" i="1" baseline="30000"/>
              <a:t>4</a:t>
            </a:r>
            <a:r>
              <a:rPr lang="hu-HU" altLang="hu-HU" sz="2000" b="1" i="1"/>
              <a:t>He</a:t>
            </a:r>
            <a:r>
              <a:rPr lang="hu-HU" altLang="hu-HU" sz="2000"/>
              <a:t>(3.66 MeV) + </a:t>
            </a:r>
            <a:r>
              <a:rPr lang="hu-HU" altLang="hu-HU" sz="2000" b="1" i="1"/>
              <a:t>p</a:t>
            </a:r>
            <a:r>
              <a:rPr lang="hu-HU" altLang="hu-HU" sz="2000"/>
              <a:t>(14.6 MeV)</a:t>
            </a:r>
          </a:p>
          <a:p>
            <a:endParaRPr lang="en-GB" altLang="hu-HU" sz="2000"/>
          </a:p>
        </p:txBody>
      </p:sp>
      <p:sp>
        <p:nvSpPr>
          <p:cNvPr id="8204" name="Rectangle 133"/>
          <p:cNvSpPr>
            <a:spLocks noChangeArrowheads="1"/>
          </p:cNvSpPr>
          <p:nvPr/>
        </p:nvSpPr>
        <p:spPr bwMode="auto">
          <a:xfrm>
            <a:off x="4356100" y="1382713"/>
            <a:ext cx="4511675" cy="53975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altLang="hu-HU" sz="1400"/>
          </a:p>
        </p:txBody>
      </p:sp>
      <p:sp>
        <p:nvSpPr>
          <p:cNvPr id="8205" name="AutoShape 28"/>
          <p:cNvSpPr>
            <a:spLocks noChangeArrowheads="1"/>
          </p:cNvSpPr>
          <p:nvPr/>
        </p:nvSpPr>
        <p:spPr bwMode="auto">
          <a:xfrm>
            <a:off x="576263" y="5445125"/>
            <a:ext cx="3636962" cy="647700"/>
          </a:xfrm>
          <a:prstGeom prst="roundRect">
            <a:avLst>
              <a:gd name="adj" fmla="val 42"/>
            </a:avLst>
          </a:prstGeom>
          <a:solidFill>
            <a:srgbClr val="FFFF99"/>
          </a:solidFill>
          <a:ln w="9525">
            <a:solidFill>
              <a:srgbClr val="C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hangingPunct="0">
              <a:lnSpc>
                <a:spcPct val="102000"/>
              </a:lnSpc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altLang="hu-HU" sz="2000" b="1">
                <a:solidFill>
                  <a:srgbClr val="841E35"/>
                </a:solidFill>
                <a:latin typeface="Arial Unicode MS" pitchFamily="34" charset="-128"/>
              </a:rPr>
              <a:t>A fúziós reakcióban nem keletkeznek radioaktív izotópok!</a:t>
            </a:r>
            <a:endParaRPr lang="en-GB" altLang="hu-HU" sz="2000" b="1">
              <a:solidFill>
                <a:srgbClr val="841E35"/>
              </a:solidFill>
              <a:latin typeface="Arial" pitchFamily="34" charset="0"/>
            </a:endParaRPr>
          </a:p>
        </p:txBody>
      </p:sp>
      <p:sp>
        <p:nvSpPr>
          <p:cNvPr id="8207" name="AutoShape 28"/>
          <p:cNvSpPr>
            <a:spLocks noChangeArrowheads="1"/>
          </p:cNvSpPr>
          <p:nvPr/>
        </p:nvSpPr>
        <p:spPr bwMode="auto">
          <a:xfrm>
            <a:off x="7461250" y="3392488"/>
            <a:ext cx="1682750" cy="628650"/>
          </a:xfrm>
          <a:prstGeom prst="roundRect">
            <a:avLst>
              <a:gd name="adj" fmla="val 42"/>
            </a:avLst>
          </a:prstGeom>
          <a:solidFill>
            <a:srgbClr val="FFFF99"/>
          </a:solidFill>
          <a:ln w="9525">
            <a:solidFill>
              <a:srgbClr val="C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hangingPunct="0">
              <a:lnSpc>
                <a:spcPct val="102000"/>
              </a:lnSpc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altLang="hu-HU" sz="2000" b="1">
                <a:solidFill>
                  <a:srgbClr val="841E35"/>
                </a:solidFill>
                <a:latin typeface="Arial Unicode MS" pitchFamily="34" charset="-128"/>
              </a:rPr>
              <a:t>~100 millió °C</a:t>
            </a:r>
            <a:br>
              <a:rPr lang="hu-HU" altLang="hu-HU" sz="2000" b="1">
                <a:solidFill>
                  <a:srgbClr val="841E35"/>
                </a:solidFill>
                <a:latin typeface="Arial Unicode MS" pitchFamily="34" charset="-128"/>
              </a:rPr>
            </a:br>
            <a:r>
              <a:rPr lang="hu-HU" altLang="hu-HU" sz="2000" b="1">
                <a:solidFill>
                  <a:srgbClr val="841E35"/>
                </a:solidFill>
                <a:latin typeface="Arial Unicode MS" pitchFamily="34" charset="-128"/>
                <a:sym typeface="Wingdings" pitchFamily="2" charset="2"/>
              </a:rPr>
              <a:t> plazma!</a:t>
            </a:r>
            <a:endParaRPr lang="en-GB" altLang="hu-HU" sz="2000" b="1">
              <a:solidFill>
                <a:srgbClr val="841E35"/>
              </a:solidFill>
              <a:latin typeface="Arial" pitchFamily="34" charset="0"/>
            </a:endParaRPr>
          </a:p>
        </p:txBody>
      </p:sp>
      <p:cxnSp>
        <p:nvCxnSpPr>
          <p:cNvPr id="31" name="Egyenes összekötő 30"/>
          <p:cNvCxnSpPr>
            <a:stCxn id="8207" idx="1"/>
          </p:cNvCxnSpPr>
          <p:nvPr/>
        </p:nvCxnSpPr>
        <p:spPr>
          <a:xfrm flipH="1" flipV="1">
            <a:off x="7200900" y="3536950"/>
            <a:ext cx="260350" cy="169863"/>
          </a:xfrm>
          <a:prstGeom prst="line">
            <a:avLst/>
          </a:prstGeom>
          <a:ln w="31750">
            <a:solidFill>
              <a:srgbClr val="841E35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CCCC7B-33C7-4EA3-963B-0B30B3CEE4BF}" type="slidenum">
              <a:rPr lang="en-US" smtClean="0"/>
              <a:pPr>
                <a:defRPr/>
              </a:pPr>
              <a:t>12</a:t>
            </a:fld>
            <a:endParaRPr lang="en-US" smtClean="0"/>
          </a:p>
        </p:txBody>
      </p:sp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9220" name="Picture 3" descr="bm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Line 4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9222" name="Group 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9243" name="Rectangle 6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en-GB" altLang="hu-HU" sz="1600" b="1" dirty="0" smtClean="0">
                  <a:solidFill>
                    <a:srgbClr val="000000"/>
                  </a:solidFill>
                </a:rPr>
                <a:t>, 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  <a:p>
              <a:pPr algn="ctr">
                <a:spcBef>
                  <a:spcPct val="20000"/>
                </a:spcBef>
              </a:pPr>
              <a:endParaRPr lang="en-GB" altLang="hu-HU" sz="1600" b="1" dirty="0"/>
            </a:p>
          </p:txBody>
        </p:sp>
        <p:sp>
          <p:nvSpPr>
            <p:cNvPr id="9244" name="Line 7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9223" name="Picture 8" descr="euratom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250" y="0"/>
            <a:ext cx="5397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4" name="Group 9"/>
          <p:cNvGrpSpPr>
            <a:grpSpLocks/>
          </p:cNvGrpSpPr>
          <p:nvPr/>
        </p:nvGrpSpPr>
        <p:grpSpPr bwMode="auto">
          <a:xfrm>
            <a:off x="2232025" y="547688"/>
            <a:ext cx="4964113" cy="396875"/>
            <a:chOff x="1638" y="68"/>
            <a:chExt cx="3129" cy="250"/>
          </a:xfrm>
        </p:grpSpPr>
        <p:sp>
          <p:nvSpPr>
            <p:cNvPr id="9231" name="AutoShape 10"/>
            <p:cNvSpPr>
              <a:spLocks noChangeArrowheads="1"/>
            </p:cNvSpPr>
            <p:nvPr/>
          </p:nvSpPr>
          <p:spPr bwMode="auto">
            <a:xfrm>
              <a:off x="2540" y="68"/>
              <a:ext cx="1280" cy="250"/>
            </a:xfrm>
            <a:prstGeom prst="roundRect">
              <a:avLst>
                <a:gd name="adj" fmla="val 398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 altLang="hu-HU"/>
            </a:p>
          </p:txBody>
        </p:sp>
        <p:grpSp>
          <p:nvGrpSpPr>
            <p:cNvPr id="9232" name="Group 11"/>
            <p:cNvGrpSpPr>
              <a:grpSpLocks/>
            </p:cNvGrpSpPr>
            <p:nvPr/>
          </p:nvGrpSpPr>
          <p:grpSpPr bwMode="auto">
            <a:xfrm>
              <a:off x="1638" y="68"/>
              <a:ext cx="3129" cy="246"/>
              <a:chOff x="1638" y="68"/>
              <a:chExt cx="3129" cy="246"/>
            </a:xfrm>
          </p:grpSpPr>
          <p:sp>
            <p:nvSpPr>
              <p:cNvPr id="9233" name="AutoShape 12"/>
              <p:cNvSpPr>
                <a:spLocks noChangeArrowheads="1"/>
              </p:cNvSpPr>
              <p:nvPr/>
            </p:nvSpPr>
            <p:spPr bwMode="auto">
              <a:xfrm>
                <a:off x="2540" y="68"/>
                <a:ext cx="1276" cy="246"/>
              </a:xfrm>
              <a:prstGeom prst="roundRect">
                <a:avLst>
                  <a:gd name="adj" fmla="val 40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altLang="hu-HU"/>
              </a:p>
            </p:txBody>
          </p:sp>
          <p:grpSp>
            <p:nvGrpSpPr>
              <p:cNvPr id="9234" name="Group 13"/>
              <p:cNvGrpSpPr>
                <a:grpSpLocks/>
              </p:cNvGrpSpPr>
              <p:nvPr/>
            </p:nvGrpSpPr>
            <p:grpSpPr bwMode="auto">
              <a:xfrm>
                <a:off x="1638" y="68"/>
                <a:ext cx="3129" cy="243"/>
                <a:chOff x="1638" y="68"/>
                <a:chExt cx="3129" cy="243"/>
              </a:xfrm>
            </p:grpSpPr>
            <p:sp>
              <p:nvSpPr>
                <p:cNvPr id="9235" name="AutoShape 14"/>
                <p:cNvSpPr>
                  <a:spLocks noChangeArrowheads="1"/>
                </p:cNvSpPr>
                <p:nvPr/>
              </p:nvSpPr>
              <p:spPr bwMode="auto">
                <a:xfrm>
                  <a:off x="2540" y="68"/>
                  <a:ext cx="1273" cy="243"/>
                </a:xfrm>
                <a:prstGeom prst="roundRect">
                  <a:avLst>
                    <a:gd name="adj" fmla="val 412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 altLang="hu-HU"/>
                </a:p>
              </p:txBody>
            </p:sp>
            <p:grpSp>
              <p:nvGrpSpPr>
                <p:cNvPr id="9236" name="Group 15"/>
                <p:cNvGrpSpPr>
                  <a:grpSpLocks/>
                </p:cNvGrpSpPr>
                <p:nvPr/>
              </p:nvGrpSpPr>
              <p:grpSpPr bwMode="auto">
                <a:xfrm>
                  <a:off x="1638" y="68"/>
                  <a:ext cx="3129" cy="241"/>
                  <a:chOff x="1638" y="68"/>
                  <a:chExt cx="3129" cy="241"/>
                </a:xfrm>
              </p:grpSpPr>
              <p:sp>
                <p:nvSpPr>
                  <p:cNvPr id="9237" name="AutoShape 16"/>
                  <p:cNvSpPr>
                    <a:spLocks noChangeArrowheads="1"/>
                  </p:cNvSpPr>
                  <p:nvPr/>
                </p:nvSpPr>
                <p:spPr bwMode="auto">
                  <a:xfrm>
                    <a:off x="2540" y="68"/>
                    <a:ext cx="1271" cy="241"/>
                  </a:xfrm>
                  <a:prstGeom prst="roundRect">
                    <a:avLst>
                      <a:gd name="adj" fmla="val 417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 altLang="hu-HU"/>
                  </a:p>
                </p:txBody>
              </p:sp>
              <p:grpSp>
                <p:nvGrpSpPr>
                  <p:cNvPr id="9238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1638" y="68"/>
                    <a:ext cx="3129" cy="240"/>
                    <a:chOff x="1638" y="68"/>
                    <a:chExt cx="3129" cy="240"/>
                  </a:xfrm>
                </p:grpSpPr>
                <p:sp>
                  <p:nvSpPr>
                    <p:cNvPr id="9239" name="AutoShape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0" y="68"/>
                      <a:ext cx="1269" cy="240"/>
                    </a:xfrm>
                    <a:prstGeom prst="roundRect">
                      <a:avLst>
                        <a:gd name="adj" fmla="val 417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 altLang="hu-HU"/>
                    </a:p>
                  </p:txBody>
                </p:sp>
                <p:grpSp>
                  <p:nvGrpSpPr>
                    <p:cNvPr id="9240" name="Group 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38" y="68"/>
                      <a:ext cx="3129" cy="240"/>
                      <a:chOff x="1638" y="68"/>
                      <a:chExt cx="3129" cy="240"/>
                    </a:xfrm>
                  </p:grpSpPr>
                  <p:sp>
                    <p:nvSpPr>
                      <p:cNvPr id="9241" name="AutoShap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0" y="68"/>
                        <a:ext cx="1269" cy="240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hu-HU" altLang="hu-HU"/>
                      </a:p>
                    </p:txBody>
                  </p:sp>
                  <p:sp>
                    <p:nvSpPr>
                      <p:cNvPr id="9242" name="AutoShap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38" y="68"/>
                        <a:ext cx="3129" cy="205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algn="ctr" defTabSz="912813" hangingPunct="0">
                          <a:lnSpc>
                            <a:spcPts val="2563"/>
                          </a:lnSpc>
                          <a:spcBef>
                            <a:spcPts val="1188"/>
                          </a:spcBef>
                          <a:spcAft>
                            <a:spcPts val="588"/>
                          </a:spcAft>
                          <a:buClr>
                            <a:srgbClr val="000000"/>
                          </a:buClr>
                          <a:buSzPct val="45000"/>
                          <a:buFont typeface="StarSymbol"/>
                          <a:buNone/>
                          <a:tabLst>
                            <a:tab pos="0" algn="l"/>
                            <a:tab pos="457200" algn="l"/>
                            <a:tab pos="912813" algn="l"/>
                            <a:tab pos="1371600" algn="l"/>
                            <a:tab pos="1828800" algn="l"/>
                            <a:tab pos="2286000" algn="l"/>
                            <a:tab pos="2741613" algn="l"/>
                            <a:tab pos="3200400" algn="l"/>
                            <a:tab pos="3657600" algn="l"/>
                            <a:tab pos="4114800" algn="l"/>
                            <a:tab pos="4570413" algn="l"/>
                            <a:tab pos="5029200" algn="l"/>
                            <a:tab pos="5486400" algn="l"/>
                            <a:tab pos="5942013" algn="l"/>
                            <a:tab pos="6399213" algn="l"/>
                            <a:tab pos="6858000" algn="l"/>
                            <a:tab pos="7315200" algn="l"/>
                            <a:tab pos="7770813" algn="l"/>
                            <a:tab pos="8228013" algn="l"/>
                            <a:tab pos="8686800" algn="l"/>
                            <a:tab pos="9144000" algn="l"/>
                          </a:tabLst>
                        </a:pPr>
                        <a:r>
                          <a:rPr lang="hu-HU" altLang="hu-HU" b="1">
                            <a:solidFill>
                              <a:srgbClr val="000000"/>
                            </a:solidFill>
                          </a:rPr>
                          <a:t>Lehet-e gyorsítóval energiát termelni?</a:t>
                        </a:r>
                        <a:endParaRPr lang="en-GB" altLang="hu-HU" b="1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</p:grpSp>
            </p:grpSp>
          </p:grpSp>
        </p:grpSp>
      </p:grpSp>
      <p:sp>
        <p:nvSpPr>
          <p:cNvPr id="9225" name="AutoShape 27"/>
          <p:cNvSpPr>
            <a:spLocks noChangeArrowheads="1"/>
          </p:cNvSpPr>
          <p:nvPr/>
        </p:nvSpPr>
        <p:spPr bwMode="auto">
          <a:xfrm>
            <a:off x="576263" y="5516563"/>
            <a:ext cx="8315325" cy="609600"/>
          </a:xfrm>
          <a:prstGeom prst="roundRect">
            <a:avLst>
              <a:gd name="adj" fmla="val 42"/>
            </a:avLst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hangingPunct="0">
              <a:spcAft>
                <a:spcPct val="20000"/>
              </a:spcAft>
              <a:buClr>
                <a:srgbClr val="000000"/>
              </a:buClr>
              <a:buSzPct val="45000"/>
              <a:tabLst>
                <a:tab pos="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altLang="hu-HU" sz="2000">
                <a:latin typeface="Arial" pitchFamily="34" charset="0"/>
              </a:rPr>
              <a:t>Ha a céltárgy termikus egyensúlyba kerül a nyalábbal, akkor az ütközések során az átlagos energiacsere nulla.</a:t>
            </a:r>
            <a:endParaRPr lang="en-GB" altLang="hu-HU" sz="2000">
              <a:latin typeface="Arial" pitchFamily="34" charset="0"/>
            </a:endParaRPr>
          </a:p>
        </p:txBody>
      </p:sp>
      <p:sp>
        <p:nvSpPr>
          <p:cNvPr id="9226" name="AutoShape 29"/>
          <p:cNvSpPr>
            <a:spLocks noChangeArrowheads="1"/>
          </p:cNvSpPr>
          <p:nvPr/>
        </p:nvSpPr>
        <p:spPr bwMode="auto">
          <a:xfrm>
            <a:off x="539750" y="4868863"/>
            <a:ext cx="8315325" cy="314325"/>
          </a:xfrm>
          <a:prstGeom prst="roundRect">
            <a:avLst>
              <a:gd name="adj" fmla="val 42"/>
            </a:avLst>
          </a:prstGeom>
          <a:solidFill>
            <a:srgbClr val="FFFF99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hangingPunct="0">
              <a:spcAft>
                <a:spcPct val="20000"/>
              </a:spcAft>
              <a:buClr>
                <a:srgbClr val="000000"/>
              </a:buClr>
              <a:buSzPct val="45000"/>
              <a:tabLst>
                <a:tab pos="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altLang="hu-HU" sz="2000" b="1">
                <a:solidFill>
                  <a:srgbClr val="800000"/>
                </a:solidFill>
                <a:latin typeface="Arial" pitchFamily="34" charset="0"/>
              </a:rPr>
              <a:t>Fúziós energiát termelni csak termikus közegben lehet!</a:t>
            </a:r>
            <a:endParaRPr lang="en-GB" altLang="hu-HU" sz="2000" b="1">
              <a:solidFill>
                <a:srgbClr val="800000"/>
              </a:solidFill>
              <a:latin typeface="Arial" pitchFamily="34" charset="0"/>
            </a:endParaRPr>
          </a:p>
        </p:txBody>
      </p:sp>
      <p:sp>
        <p:nvSpPr>
          <p:cNvPr id="9228" name="Text Box 22"/>
          <p:cNvSpPr txBox="1">
            <a:spLocks noChangeArrowheads="1"/>
          </p:cNvSpPr>
          <p:nvPr/>
        </p:nvSpPr>
        <p:spPr bwMode="auto">
          <a:xfrm>
            <a:off x="503238" y="1449388"/>
            <a:ext cx="7924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000" dirty="0">
                <a:latin typeface="Arial" pitchFamily="34" charset="0"/>
              </a:rPr>
              <a:t>Nem, mert a </a:t>
            </a:r>
            <a:r>
              <a:rPr lang="hu-HU" altLang="hu-HU" sz="2000" dirty="0">
                <a:solidFill>
                  <a:srgbClr val="FF0000"/>
                </a:solidFill>
                <a:latin typeface="Arial" pitchFamily="34" charset="0"/>
              </a:rPr>
              <a:t>fúziós reakciók</a:t>
            </a:r>
            <a:r>
              <a:rPr lang="hu-HU" altLang="hu-HU" sz="2000" dirty="0">
                <a:latin typeface="Arial" pitchFamily="34" charset="0"/>
              </a:rPr>
              <a:t> </a:t>
            </a:r>
            <a:r>
              <a:rPr lang="hu-HU" altLang="hu-HU" sz="2000" dirty="0" smtClean="0">
                <a:solidFill>
                  <a:schemeClr val="accent2"/>
                </a:solidFill>
                <a:latin typeface="Arial" pitchFamily="34" charset="0"/>
              </a:rPr>
              <a:t>valószínűsége</a:t>
            </a:r>
            <a:r>
              <a:rPr lang="hu-HU" altLang="hu-HU" sz="2000" dirty="0" smtClean="0">
                <a:latin typeface="Arial" pitchFamily="34" charset="0"/>
              </a:rPr>
              <a:t> </a:t>
            </a:r>
            <a:r>
              <a:rPr lang="hu-HU" altLang="hu-HU" sz="2000" dirty="0">
                <a:latin typeface="Arial" pitchFamily="34" charset="0"/>
              </a:rPr>
              <a:t>sok nagyságrenddel kisebb a </a:t>
            </a:r>
            <a:r>
              <a:rPr lang="hu-HU" altLang="hu-HU" sz="2000" dirty="0" smtClean="0">
                <a:solidFill>
                  <a:srgbClr val="FF0000"/>
                </a:solidFill>
                <a:latin typeface="Arial" pitchFamily="34" charset="0"/>
              </a:rPr>
              <a:t>rugalmas </a:t>
            </a:r>
            <a:r>
              <a:rPr lang="hu-HU" altLang="hu-HU" sz="2000" dirty="0">
                <a:solidFill>
                  <a:srgbClr val="FF0000"/>
                </a:solidFill>
                <a:latin typeface="Arial" pitchFamily="34" charset="0"/>
              </a:rPr>
              <a:t>szórásénál</a:t>
            </a:r>
            <a:r>
              <a:rPr lang="hu-HU" altLang="hu-HU" sz="2000" dirty="0">
                <a:latin typeface="Arial" pitchFamily="34" charset="0"/>
              </a:rPr>
              <a:t>.</a:t>
            </a:r>
            <a:endParaRPr lang="en-US" altLang="hu-HU" sz="2000" dirty="0">
              <a:latin typeface="Arial" pitchFamily="34" charset="0"/>
            </a:endParaRPr>
          </a:p>
        </p:txBody>
      </p:sp>
      <p:sp>
        <p:nvSpPr>
          <p:cNvPr id="9229" name="AutoShape 23"/>
          <p:cNvSpPr>
            <a:spLocks noChangeArrowheads="1"/>
          </p:cNvSpPr>
          <p:nvPr/>
        </p:nvSpPr>
        <p:spPr bwMode="auto">
          <a:xfrm>
            <a:off x="3708400" y="2565400"/>
            <a:ext cx="762000" cy="1800225"/>
          </a:xfrm>
          <a:prstGeom prst="downArrow">
            <a:avLst>
              <a:gd name="adj1" fmla="val 50000"/>
              <a:gd name="adj2" fmla="val 35000"/>
            </a:avLst>
          </a:prstGeom>
          <a:solidFill>
            <a:srgbClr val="FFFFCC"/>
          </a:solidFill>
          <a:ln w="38100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altLang="hu-HU"/>
          </a:p>
        </p:txBody>
      </p:sp>
      <p:pic>
        <p:nvPicPr>
          <p:cNvPr id="9230" name="Picture 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73638" y="2479675"/>
            <a:ext cx="38100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1989138"/>
            <a:ext cx="5345112" cy="44640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307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2FCEE4-876E-4DB9-A6B6-61F0A33E869B}" type="slidenum">
              <a:rPr lang="en-US" smtClean="0"/>
              <a:pPr>
                <a:defRPr/>
              </a:pPr>
              <a:t>13</a:t>
            </a:fld>
            <a:endParaRPr lang="en-US" smtClean="0"/>
          </a:p>
        </p:txBody>
      </p:sp>
      <p:sp>
        <p:nvSpPr>
          <p:cNvPr id="1029" name="Rectangle 2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1030" name="Picture 3" descr="bme_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Line 4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1032" name="Group 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1042" name="Rectangle 6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en-GB" altLang="hu-HU" sz="1600" b="1" dirty="0" smtClean="0">
                  <a:solidFill>
                    <a:srgbClr val="000000"/>
                  </a:solidFill>
                </a:rPr>
                <a:t>, 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  <a:p>
              <a:pPr algn="ctr">
                <a:spcBef>
                  <a:spcPct val="20000"/>
                </a:spcBef>
              </a:pPr>
              <a:endParaRPr lang="en-GB" altLang="hu-HU" sz="1600" b="1" dirty="0"/>
            </a:p>
          </p:txBody>
        </p:sp>
        <p:sp>
          <p:nvSpPr>
            <p:cNvPr id="1043" name="Line 7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1033" name="Picture 8" descr="euratom_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04250" y="0"/>
            <a:ext cx="5397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Text Box 9"/>
          <p:cNvSpPr txBox="1">
            <a:spLocks noChangeArrowheads="1"/>
          </p:cNvSpPr>
          <p:nvPr/>
        </p:nvSpPr>
        <p:spPr bwMode="auto">
          <a:xfrm>
            <a:off x="431800" y="1233488"/>
            <a:ext cx="46085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>
                <a:latin typeface="Arial" pitchFamily="34" charset="0"/>
              </a:rPr>
              <a:t>A fúziós reaktor energiasokszorozását a </a:t>
            </a:r>
            <a:r>
              <a:rPr lang="hu-HU" altLang="hu-HU" sz="2000" i="1"/>
              <a:t>Q</a:t>
            </a:r>
            <a:r>
              <a:rPr lang="hu-HU" altLang="hu-HU" sz="2000">
                <a:latin typeface="Arial" pitchFamily="34" charset="0"/>
              </a:rPr>
              <a:t> tényezővel szokás jellemezni:</a:t>
            </a:r>
            <a:endParaRPr lang="el-GR" altLang="hu-HU" sz="2000">
              <a:latin typeface="Arial" pitchFamily="34" charset="0"/>
            </a:endParaRP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title" sz="quarter"/>
          </p:nvPr>
        </p:nvSpPr>
        <p:spPr>
          <a:xfrm>
            <a:off x="971550" y="368300"/>
            <a:ext cx="7067550" cy="581025"/>
          </a:xfrm>
        </p:spPr>
        <p:txBody>
          <a:bodyPr/>
          <a:lstStyle/>
          <a:p>
            <a:pPr eaLnBrk="1" hangingPunct="1"/>
            <a:r>
              <a:rPr lang="hu-HU" altLang="hu-HU" sz="2400" b="1" smtClean="0"/>
              <a:t>Fúziós reaktor energiamérlege</a:t>
            </a:r>
            <a:endParaRPr lang="en-US" altLang="hu-HU" sz="2400" b="1" smtClean="0"/>
          </a:p>
        </p:txBody>
      </p:sp>
      <p:graphicFrame>
        <p:nvGraphicFramePr>
          <p:cNvPr id="1026" name="Object 20"/>
          <p:cNvGraphicFramePr>
            <a:graphicFrameLocks noChangeAspect="1"/>
          </p:cNvGraphicFramePr>
          <p:nvPr/>
        </p:nvGraphicFramePr>
        <p:xfrm>
          <a:off x="1871663" y="2133600"/>
          <a:ext cx="989012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gyenlet" r:id="rId7" imgW="495085" imgH="457002" progId="Equation.3">
                  <p:embed/>
                </p:oleObj>
              </mc:Choice>
              <mc:Fallback>
                <p:oleObj name="Egyenlet" r:id="rId7" imgW="495085" imgH="457002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1663" y="2133600"/>
                        <a:ext cx="989012" cy="912813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6" name="Text Box 21"/>
          <p:cNvSpPr txBox="1">
            <a:spLocks noChangeArrowheads="1"/>
          </p:cNvSpPr>
          <p:nvPr/>
        </p:nvSpPr>
        <p:spPr bwMode="auto">
          <a:xfrm>
            <a:off x="431800" y="3176588"/>
            <a:ext cx="37798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>
                <a:latin typeface="Arial" pitchFamily="34" charset="0"/>
              </a:rPr>
              <a:t>ahol </a:t>
            </a:r>
            <a:r>
              <a:rPr lang="hu-HU" altLang="hu-HU" sz="2000" i="1"/>
              <a:t>P</a:t>
            </a:r>
            <a:r>
              <a:rPr lang="hu-HU" altLang="hu-HU" sz="2000" i="1" baseline="-25000"/>
              <a:t>h</a:t>
            </a:r>
            <a:r>
              <a:rPr lang="hu-HU" altLang="hu-HU" sz="2000">
                <a:latin typeface="Arial" pitchFamily="34" charset="0"/>
              </a:rPr>
              <a:t> a külső plazmafűtés teljesítménye, </a:t>
            </a:r>
            <a:r>
              <a:rPr lang="hu-HU" altLang="hu-HU" sz="2000" i="1"/>
              <a:t>P</a:t>
            </a:r>
            <a:r>
              <a:rPr lang="hu-HU" altLang="hu-HU" sz="2000" i="1" baseline="-25000"/>
              <a:t>f</a:t>
            </a:r>
            <a:r>
              <a:rPr lang="hu-HU" altLang="hu-HU" sz="2000">
                <a:latin typeface="Arial" pitchFamily="34" charset="0"/>
              </a:rPr>
              <a:t> a felszabaduló fúziós teljesítmény.</a:t>
            </a:r>
            <a:endParaRPr lang="el-GR" altLang="hu-HU" sz="2000">
              <a:latin typeface="Arial" pitchFamily="34" charset="0"/>
            </a:endParaRPr>
          </a:p>
        </p:txBody>
      </p:sp>
      <p:sp>
        <p:nvSpPr>
          <p:cNvPr id="1037" name="Szövegdoboz 16"/>
          <p:cNvSpPr txBox="1">
            <a:spLocks noChangeArrowheads="1"/>
          </p:cNvSpPr>
          <p:nvPr/>
        </p:nvSpPr>
        <p:spPr bwMode="auto">
          <a:xfrm>
            <a:off x="7056438" y="2930525"/>
            <a:ext cx="10239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b="1">
                <a:solidFill>
                  <a:srgbClr val="0070C0"/>
                </a:solidFill>
                <a:latin typeface="Arial Narrow" pitchFamily="34" charset="0"/>
              </a:rPr>
              <a:t>Q=0.64</a:t>
            </a:r>
          </a:p>
        </p:txBody>
      </p:sp>
      <p:sp>
        <p:nvSpPr>
          <p:cNvPr id="1038" name="Szövegdoboz 17"/>
          <p:cNvSpPr txBox="1">
            <a:spLocks noChangeArrowheads="1"/>
          </p:cNvSpPr>
          <p:nvPr/>
        </p:nvSpPr>
        <p:spPr bwMode="auto">
          <a:xfrm>
            <a:off x="7920038" y="5081588"/>
            <a:ext cx="763587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2000" b="1">
                <a:solidFill>
                  <a:srgbClr val="FF3300"/>
                </a:solidFill>
                <a:latin typeface="Arial Narrow" pitchFamily="34" charset="0"/>
              </a:rPr>
              <a:t>Q=0.2</a:t>
            </a:r>
          </a:p>
        </p:txBody>
      </p:sp>
      <p:sp>
        <p:nvSpPr>
          <p:cNvPr id="1040" name="Szövegdoboz 18"/>
          <p:cNvSpPr txBox="1">
            <a:spLocks noChangeArrowheads="1"/>
          </p:cNvSpPr>
          <p:nvPr/>
        </p:nvSpPr>
        <p:spPr bwMode="auto">
          <a:xfrm rot="-5400000">
            <a:off x="3148013" y="3770313"/>
            <a:ext cx="2622550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800"/>
              <a:t>Fúziós teljesítmény (MW)</a:t>
            </a:r>
          </a:p>
        </p:txBody>
      </p:sp>
      <p:sp>
        <p:nvSpPr>
          <p:cNvPr id="1041" name="Szövegdoboz 19"/>
          <p:cNvSpPr txBox="1">
            <a:spLocks noChangeArrowheads="1"/>
          </p:cNvSpPr>
          <p:nvPr/>
        </p:nvSpPr>
        <p:spPr bwMode="auto">
          <a:xfrm>
            <a:off x="6480175" y="6092825"/>
            <a:ext cx="7937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800"/>
              <a:t>Idő (s)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6350" y="2254250"/>
            <a:ext cx="439261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2D1354-AC60-431F-9AEA-114354C50B07}" type="slidenum">
              <a:rPr lang="en-US" smtClean="0"/>
              <a:pPr>
                <a:defRPr/>
              </a:pPr>
              <a:t>14</a:t>
            </a:fld>
            <a:endParaRPr lang="en-US" smtClean="0"/>
          </a:p>
        </p:txBody>
      </p:sp>
      <p:sp>
        <p:nvSpPr>
          <p:cNvPr id="2054" name="Rectangle 2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2055" name="Picture 3" descr="bme_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Line 4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2057" name="Group 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en-GB" altLang="hu-HU" sz="1600" b="1" dirty="0" smtClean="0">
                  <a:solidFill>
                    <a:srgbClr val="000000"/>
                  </a:solidFill>
                </a:rPr>
                <a:t>, 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  <a:p>
              <a:pPr algn="ctr">
                <a:spcBef>
                  <a:spcPct val="20000"/>
                </a:spcBef>
              </a:pPr>
              <a:endParaRPr lang="en-GB" altLang="hu-HU" sz="1600" b="1" dirty="0"/>
            </a:p>
          </p:txBody>
        </p:sp>
        <p:sp>
          <p:nvSpPr>
            <p:cNvPr id="2066" name="Line 7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2058" name="Picture 8" descr="euratom_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04250" y="0"/>
            <a:ext cx="5397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9" name="Text Box 9"/>
          <p:cNvSpPr txBox="1">
            <a:spLocks noChangeArrowheads="1"/>
          </p:cNvSpPr>
          <p:nvPr/>
        </p:nvSpPr>
        <p:spPr bwMode="auto">
          <a:xfrm>
            <a:off x="468313" y="1089025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 altLang="hu-HU" sz="2000">
                <a:latin typeface="Arial" pitchFamily="34" charset="0"/>
              </a:rPr>
              <a:t>A fúziós reakcióban felszabaduló energia jelentős részét (~20%) az </a:t>
            </a:r>
            <a:br>
              <a:rPr lang="hu-HU" altLang="hu-HU" sz="2000">
                <a:latin typeface="Arial" pitchFamily="34" charset="0"/>
              </a:rPr>
            </a:br>
            <a:r>
              <a:rPr lang="hu-HU" altLang="hu-HU">
                <a:latin typeface="Symbol" pitchFamily="18" charset="2"/>
              </a:rPr>
              <a:t>a</a:t>
            </a:r>
            <a:r>
              <a:rPr lang="hu-HU" altLang="hu-HU"/>
              <a:t>-</a:t>
            </a:r>
            <a:r>
              <a:rPr lang="hu-HU" altLang="hu-HU" sz="2000">
                <a:latin typeface="Arial" pitchFamily="34" charset="0"/>
              </a:rPr>
              <a:t>részecskék viszik el. Ha ezeket a plazma többi töltött részecskéjével együtt össze tudjuk tartani, akkor az </a:t>
            </a:r>
            <a:r>
              <a:rPr lang="hu-HU" altLang="hu-HU" sz="2000" b="1">
                <a:solidFill>
                  <a:srgbClr val="FF3300"/>
                </a:solidFill>
                <a:latin typeface="Symbol" pitchFamily="18" charset="2"/>
              </a:rPr>
              <a:t>a</a:t>
            </a:r>
            <a:r>
              <a:rPr lang="hu-HU" altLang="hu-HU" sz="2000" b="1">
                <a:solidFill>
                  <a:srgbClr val="FF3300"/>
                </a:solidFill>
                <a:latin typeface="Arial" pitchFamily="34" charset="0"/>
              </a:rPr>
              <a:t>-részecske fűtés</a:t>
            </a:r>
            <a:r>
              <a:rPr lang="hu-HU" altLang="hu-HU" sz="2000">
                <a:latin typeface="Arial" pitchFamily="34" charset="0"/>
              </a:rPr>
              <a:t> meghaladhatja a veszteségeket.</a:t>
            </a:r>
            <a:endParaRPr lang="el-GR" altLang="hu-HU" sz="2000">
              <a:latin typeface="Arial" pitchFamily="34" charset="0"/>
            </a:endParaRPr>
          </a:p>
        </p:txBody>
      </p:sp>
      <p:sp>
        <p:nvSpPr>
          <p:cNvPr id="2060" name="Text Box 10"/>
          <p:cNvSpPr txBox="1">
            <a:spLocks noChangeArrowheads="1"/>
          </p:cNvSpPr>
          <p:nvPr/>
        </p:nvSpPr>
        <p:spPr bwMode="auto">
          <a:xfrm>
            <a:off x="539750" y="5329238"/>
            <a:ext cx="7924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hu-HU" altLang="hu-HU" sz="2000" dirty="0">
                <a:latin typeface="Arial" pitchFamily="34" charset="0"/>
              </a:rPr>
              <a:t>Amikor ez bekövetkezik, akkor a plazma </a:t>
            </a:r>
            <a:r>
              <a:rPr lang="hu-HU" altLang="hu-HU" sz="2000" b="1" dirty="0">
                <a:solidFill>
                  <a:srgbClr val="FF3300"/>
                </a:solidFill>
                <a:latin typeface="Arial" pitchFamily="34" charset="0"/>
              </a:rPr>
              <a:t>begyújt</a:t>
            </a:r>
            <a:r>
              <a:rPr lang="hu-HU" altLang="hu-HU" sz="2000" dirty="0">
                <a:latin typeface="Arial" pitchFamily="34" charset="0"/>
              </a:rPr>
              <a:t>. Az </a:t>
            </a:r>
            <a:r>
              <a:rPr lang="hu-HU" altLang="hu-HU" sz="2000" b="1" dirty="0">
                <a:solidFill>
                  <a:srgbClr val="FF3300"/>
                </a:solidFill>
                <a:latin typeface="Arial" pitchFamily="34" charset="0"/>
              </a:rPr>
              <a:t>égési pontban</a:t>
            </a:r>
            <a:r>
              <a:rPr lang="hu-HU" altLang="hu-HU" sz="2000" dirty="0">
                <a:latin typeface="Arial" pitchFamily="34" charset="0"/>
              </a:rPr>
              <a:t> a plazma stabil állapotban marad, amíg a gázösszetételt és más körülményeket fenn tudjuk tartani.</a:t>
            </a:r>
            <a:endParaRPr lang="en-US" altLang="hu-HU" sz="2000" dirty="0">
              <a:latin typeface="Arial" pitchFamily="34" charset="0"/>
            </a:endParaRPr>
          </a:p>
        </p:txBody>
      </p:sp>
      <p:sp>
        <p:nvSpPr>
          <p:cNvPr id="2061" name="Rectangle 11"/>
          <p:cNvSpPr>
            <a:spLocks noGrp="1" noChangeArrowheads="1"/>
          </p:cNvSpPr>
          <p:nvPr>
            <p:ph type="title" sz="quarter"/>
          </p:nvPr>
        </p:nvSpPr>
        <p:spPr>
          <a:xfrm>
            <a:off x="971550" y="368300"/>
            <a:ext cx="7067550" cy="581025"/>
          </a:xfrm>
        </p:spPr>
        <p:txBody>
          <a:bodyPr/>
          <a:lstStyle/>
          <a:p>
            <a:pPr eaLnBrk="1" hangingPunct="1"/>
            <a:r>
              <a:rPr lang="hu-HU" altLang="hu-HU" sz="2400" b="1" smtClean="0"/>
              <a:t>Fúziós plazma energiamérlege</a:t>
            </a:r>
            <a:endParaRPr lang="en-US" altLang="hu-HU" sz="2400" b="1" smtClean="0"/>
          </a:p>
        </p:txBody>
      </p:sp>
      <p:sp>
        <p:nvSpPr>
          <p:cNvPr id="2062" name="Text Box 19"/>
          <p:cNvSpPr txBox="1">
            <a:spLocks noChangeArrowheads="1"/>
          </p:cNvSpPr>
          <p:nvPr/>
        </p:nvSpPr>
        <p:spPr bwMode="auto">
          <a:xfrm>
            <a:off x="611188" y="2816225"/>
            <a:ext cx="2520950" cy="101600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>
                <a:latin typeface="Arial" pitchFamily="34" charset="0"/>
              </a:rPr>
              <a:t>Mivel ekkor nem kell külső plazmafűtés, ezért </a:t>
            </a:r>
            <a:r>
              <a:rPr lang="hu-HU" altLang="hu-HU" sz="2000" b="1" i="1">
                <a:solidFill>
                  <a:srgbClr val="FF3300"/>
                </a:solidFill>
              </a:rPr>
              <a:t>Q=</a:t>
            </a:r>
            <a:r>
              <a:rPr lang="hu-HU" altLang="hu-HU" sz="2000" b="1" i="1">
                <a:solidFill>
                  <a:srgbClr val="FF3300"/>
                </a:solidFill>
                <a:cs typeface="Times New Roman" pitchFamily="18" charset="0"/>
              </a:rPr>
              <a:t>∞</a:t>
            </a:r>
            <a:r>
              <a:rPr lang="hu-HU" altLang="hu-HU" sz="2000" i="1">
                <a:cs typeface="Times New Roman" pitchFamily="18" charset="0"/>
              </a:rPr>
              <a:t>.</a:t>
            </a:r>
            <a:endParaRPr lang="en-US" altLang="hu-HU" sz="1800">
              <a:latin typeface="Arial" pitchFamily="34" charset="0"/>
            </a:endParaRPr>
          </a:p>
        </p:txBody>
      </p:sp>
      <p:sp>
        <p:nvSpPr>
          <p:cNvPr id="2063" name="Text Box 16"/>
          <p:cNvSpPr txBox="1">
            <a:spLocks noChangeArrowheads="1"/>
          </p:cNvSpPr>
          <p:nvPr/>
        </p:nvSpPr>
        <p:spPr bwMode="auto">
          <a:xfrm>
            <a:off x="539750" y="4076700"/>
            <a:ext cx="3833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 b="1">
                <a:solidFill>
                  <a:srgbClr val="FF3300"/>
                </a:solidFill>
                <a:latin typeface="Arial" pitchFamily="34" charset="0"/>
              </a:rPr>
              <a:t>Lawson-kritérium:</a:t>
            </a:r>
            <a:endParaRPr lang="en-US" altLang="hu-HU" sz="2000" b="1">
              <a:solidFill>
                <a:srgbClr val="FF3300"/>
              </a:solidFill>
              <a:latin typeface="Arial" pitchFamily="34" charset="0"/>
            </a:endParaRPr>
          </a:p>
        </p:txBody>
      </p:sp>
      <p:graphicFrame>
        <p:nvGraphicFramePr>
          <p:cNvPr id="2050" name="Object 17"/>
          <p:cNvGraphicFramePr>
            <a:graphicFrameLocks noChangeAspect="1"/>
          </p:cNvGraphicFramePr>
          <p:nvPr/>
        </p:nvGraphicFramePr>
        <p:xfrm>
          <a:off x="603250" y="4567238"/>
          <a:ext cx="19526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7" imgW="977760" imgH="241200" progId="Equation.3">
                  <p:embed/>
                </p:oleObj>
              </mc:Choice>
              <mc:Fallback>
                <p:oleObj name="Equation" r:id="rId7" imgW="977760" imgH="2412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4567238"/>
                        <a:ext cx="1952625" cy="48260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7"/>
          <p:cNvGraphicFramePr>
            <a:graphicFrameLocks noChangeAspect="1"/>
          </p:cNvGraphicFramePr>
          <p:nvPr/>
        </p:nvGraphicFramePr>
        <p:xfrm>
          <a:off x="2657165" y="4591050"/>
          <a:ext cx="1374775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9" imgW="711200" imgH="228600" progId="Equation.3">
                  <p:embed/>
                </p:oleObj>
              </mc:Choice>
              <mc:Fallback>
                <p:oleObj name="Equation" r:id="rId9" imgW="71120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7165" y="4591050"/>
                        <a:ext cx="1374775" cy="442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8FFBB3-D399-4F4A-AD7E-F0AC48030AFC}" type="slidenum">
              <a:rPr lang="en-US" smtClean="0"/>
              <a:pPr>
                <a:defRPr/>
              </a:pPr>
              <a:t>15</a:t>
            </a:fld>
            <a:endParaRPr lang="en-US" smtClean="0"/>
          </a:p>
        </p:txBody>
      </p:sp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10244" name="Picture 3" descr="bm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Line 4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10246" name="Group 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10256" name="Rectangle 6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en-GB" altLang="hu-HU" sz="1600" b="1" dirty="0" smtClean="0">
                  <a:solidFill>
                    <a:srgbClr val="000000"/>
                  </a:solidFill>
                </a:rPr>
                <a:t>, 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  <a:p>
              <a:pPr algn="ctr">
                <a:spcBef>
                  <a:spcPct val="20000"/>
                </a:spcBef>
              </a:pPr>
              <a:endParaRPr lang="en-GB" altLang="hu-HU" sz="1600" b="1" dirty="0"/>
            </a:p>
          </p:txBody>
        </p:sp>
        <p:sp>
          <p:nvSpPr>
            <p:cNvPr id="10257" name="Line 7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10247" name="Picture 8" descr="euratom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250" y="0"/>
            <a:ext cx="5397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Rectangle 9"/>
          <p:cNvSpPr>
            <a:spLocks noGrp="1" noChangeArrowheads="1"/>
          </p:cNvSpPr>
          <p:nvPr>
            <p:ph type="title"/>
          </p:nvPr>
        </p:nvSpPr>
        <p:spPr>
          <a:xfrm>
            <a:off x="468313" y="225425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2400" b="1" smtClean="0"/>
              <a:t>Fúziós plazma összetartásának módjai</a:t>
            </a:r>
            <a:endParaRPr lang="en-US" altLang="hu-HU" sz="2400" b="1" smtClean="0"/>
          </a:p>
        </p:txBody>
      </p:sp>
      <p:sp>
        <p:nvSpPr>
          <p:cNvPr id="10249" name="Text Box 10"/>
          <p:cNvSpPr txBox="1">
            <a:spLocks noChangeArrowheads="1"/>
          </p:cNvSpPr>
          <p:nvPr/>
        </p:nvSpPr>
        <p:spPr bwMode="auto">
          <a:xfrm>
            <a:off x="719138" y="1341438"/>
            <a:ext cx="73914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>
                <a:latin typeface="Arial" pitchFamily="34" charset="0"/>
              </a:rPr>
              <a:t>A Lawson kritérium két lehetséges, szélsőséges esetet kínál: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altLang="hu-HU" sz="2000" b="1">
                <a:solidFill>
                  <a:srgbClr val="FF3300"/>
                </a:solidFill>
                <a:latin typeface="Arial" pitchFamily="34" charset="0"/>
              </a:rPr>
              <a:t>Mágneses összetartás</a:t>
            </a:r>
            <a:r>
              <a:rPr lang="hu-HU" altLang="hu-HU" sz="2000">
                <a:latin typeface="Arial" pitchFamily="34" charset="0"/>
              </a:rPr>
              <a:t> (</a:t>
            </a:r>
            <a:r>
              <a:rPr lang="hu-HU" altLang="hu-HU" sz="2000" b="1">
                <a:latin typeface="Arial" pitchFamily="34" charset="0"/>
              </a:rPr>
              <a:t>Magnetic confinement</a:t>
            </a:r>
            <a:r>
              <a:rPr lang="hu-HU" altLang="hu-HU" sz="2000">
                <a:latin typeface="Arial" pitchFamily="34" charset="0"/>
              </a:rPr>
              <a:t>). </a:t>
            </a:r>
            <a:br>
              <a:rPr lang="hu-HU" altLang="hu-HU" sz="2000">
                <a:latin typeface="Arial" pitchFamily="34" charset="0"/>
              </a:rPr>
            </a:br>
            <a:r>
              <a:rPr lang="hu-HU" altLang="hu-HU" sz="2000">
                <a:latin typeface="Arial" pitchFamily="34" charset="0"/>
              </a:rPr>
              <a:t>A plazmát mágneses térrel tartjuk össze. A sűrűséget az alkalmazott mágneses tér szabja meg, az energiatermeléshez egy kritikus energiaösszetartási időt kell elérni alacsony sűrűség mellett.</a:t>
            </a:r>
            <a:endParaRPr lang="en-US" altLang="hu-HU" sz="2000">
              <a:latin typeface="Arial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altLang="hu-HU" sz="2000" b="1">
                <a:solidFill>
                  <a:srgbClr val="FF3300"/>
                </a:solidFill>
                <a:latin typeface="Arial" pitchFamily="34" charset="0"/>
              </a:rPr>
              <a:t>Tehetetlenségi összetartás</a:t>
            </a:r>
            <a:br>
              <a:rPr lang="hu-HU" altLang="hu-HU" sz="2000" b="1">
                <a:solidFill>
                  <a:srgbClr val="FF3300"/>
                </a:solidFill>
                <a:latin typeface="Arial" pitchFamily="34" charset="0"/>
              </a:rPr>
            </a:br>
            <a:r>
              <a:rPr lang="hu-HU" altLang="hu-HU" sz="2000">
                <a:latin typeface="Arial" pitchFamily="34" charset="0"/>
              </a:rPr>
              <a:t> (</a:t>
            </a:r>
            <a:r>
              <a:rPr lang="hu-HU" altLang="hu-HU" sz="2000" b="1">
                <a:latin typeface="Arial" pitchFamily="34" charset="0"/>
              </a:rPr>
              <a:t>Inertial confinement, ICF</a:t>
            </a:r>
            <a:r>
              <a:rPr lang="hu-HU" altLang="hu-HU" sz="2000">
                <a:latin typeface="Arial" pitchFamily="34" charset="0"/>
              </a:rPr>
              <a:t>). </a:t>
            </a:r>
            <a:br>
              <a:rPr lang="hu-HU" altLang="hu-HU" sz="2000">
                <a:latin typeface="Arial" pitchFamily="34" charset="0"/>
              </a:rPr>
            </a:br>
            <a:r>
              <a:rPr lang="hu-HU" altLang="hu-HU" sz="2000">
                <a:latin typeface="Arial" pitchFamily="34" charset="0"/>
              </a:rPr>
              <a:t>A plazma szabadon tágul, </a:t>
            </a:r>
            <a:br>
              <a:rPr lang="hu-HU" altLang="hu-HU" sz="2000">
                <a:latin typeface="Arial" pitchFamily="34" charset="0"/>
              </a:rPr>
            </a:br>
            <a:r>
              <a:rPr lang="hu-HU" altLang="hu-HU" sz="2000">
                <a:latin typeface="Arial" pitchFamily="34" charset="0"/>
              </a:rPr>
              <a:t>a Lawson kritérium </a:t>
            </a:r>
            <a:br>
              <a:rPr lang="hu-HU" altLang="hu-HU" sz="2000">
                <a:latin typeface="Arial" pitchFamily="34" charset="0"/>
              </a:rPr>
            </a:br>
            <a:r>
              <a:rPr lang="hu-HU" altLang="hu-HU" sz="2000">
                <a:latin typeface="Arial" pitchFamily="34" charset="0"/>
              </a:rPr>
              <a:t>teljesüléséhez egy kritikus </a:t>
            </a:r>
            <a:br>
              <a:rPr lang="hu-HU" altLang="hu-HU" sz="2000">
                <a:latin typeface="Arial" pitchFamily="34" charset="0"/>
              </a:rPr>
            </a:br>
            <a:r>
              <a:rPr lang="hu-HU" altLang="hu-HU" sz="2000">
                <a:latin typeface="Arial" pitchFamily="34" charset="0"/>
              </a:rPr>
              <a:t>sűrűséget kell elérni, </a:t>
            </a:r>
            <a:br>
              <a:rPr lang="hu-HU" altLang="hu-HU" sz="2000">
                <a:latin typeface="Arial" pitchFamily="34" charset="0"/>
              </a:rPr>
            </a:br>
            <a:r>
              <a:rPr lang="hu-HU" altLang="hu-HU" sz="2000">
                <a:latin typeface="Arial" pitchFamily="34" charset="0"/>
              </a:rPr>
              <a:t>rövid ideig.</a:t>
            </a:r>
            <a:br>
              <a:rPr lang="hu-HU" altLang="hu-HU" sz="2000">
                <a:latin typeface="Arial" pitchFamily="34" charset="0"/>
              </a:rPr>
            </a:br>
            <a:r>
              <a:rPr lang="hu-HU" altLang="hu-HU" sz="2000">
                <a:latin typeface="Arial" pitchFamily="34" charset="0"/>
              </a:rPr>
              <a:t>(NIF, </a:t>
            </a:r>
            <a:r>
              <a:rPr lang="hu-HU" altLang="hu-HU" sz="2000">
                <a:latin typeface="Arial" pitchFamily="34" charset="0"/>
                <a:hlinkClick r:id="rId5"/>
              </a:rPr>
              <a:t>https://lasers.llnl.gov/</a:t>
            </a:r>
            <a:r>
              <a:rPr lang="hu-HU" altLang="hu-HU" sz="2000">
                <a:latin typeface="Arial" pitchFamily="34" charset="0"/>
              </a:rPr>
              <a:t>)</a:t>
            </a:r>
          </a:p>
        </p:txBody>
      </p:sp>
      <p:sp>
        <p:nvSpPr>
          <p:cNvPr id="10250" name="AutoShape 13" descr="https://lasers.llnl.gov/content/assets/images/media/photo-gallery/medium/nif-1209-18050.jpg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10251" name="AutoShape 15" descr="https://lasers.llnl.gov/content/assets/images/media/photo-gallery/medium/nif-1209-18050.jpg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10252" name="AutoShape 17" descr="https://lasers.llnl.gov/content/assets/images/media/photo-gallery/medium/nif-1209-18050.jpg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sp>
        <p:nvSpPr>
          <p:cNvPr id="10253" name="AutoShape 19" descr="https://lasers.llnl.gov/content/assets/images/media/photo-gallery/medium/nif-1209-18050.jpg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 altLang="hu-HU"/>
          </a:p>
        </p:txBody>
      </p:sp>
      <p:pic>
        <p:nvPicPr>
          <p:cNvPr id="10254" name="Picture 20" descr="D:\pokol\documents\aktualis\2014 ESZK - fuzio\forras\nif-1209-180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71963" y="3608388"/>
            <a:ext cx="4872037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914400" y="1219200"/>
            <a:ext cx="747395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 dirty="0">
                <a:latin typeface="Arial" pitchFamily="34" charset="0"/>
              </a:rPr>
              <a:t>Forró, híg </a:t>
            </a:r>
            <a:r>
              <a:rPr lang="hu-HU" altLang="hu-HU" sz="2000" b="1" dirty="0">
                <a:latin typeface="Arial" pitchFamily="34" charset="0"/>
              </a:rPr>
              <a:t>plazmában</a:t>
            </a:r>
            <a:r>
              <a:rPr lang="hu-HU" altLang="hu-HU" sz="2000" dirty="0">
                <a:latin typeface="Arial" pitchFamily="34" charset="0"/>
              </a:rPr>
              <a:t> (ionok + elektronok) a részecskék szabad úthossza nagy (gyakorlatilag ütközésmentes rendszerről van szó). Tekintsük szabad, töltött részecskék mozgását!</a:t>
            </a:r>
          </a:p>
          <a:p>
            <a:pPr>
              <a:spcBef>
                <a:spcPct val="50000"/>
              </a:spcBef>
            </a:pPr>
            <a:endParaRPr lang="hu-HU" altLang="hu-HU" sz="800" dirty="0"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hu-HU" altLang="hu-HU" sz="2000" dirty="0" smtClean="0">
                <a:latin typeface="Arial" pitchFamily="34" charset="0"/>
              </a:rPr>
              <a:t>Lorentz-erő: töltött részecske mozgására és a mágneses térre merőleges erő.</a:t>
            </a:r>
            <a:endParaRPr lang="hu-HU" altLang="hu-HU" sz="2000" dirty="0"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endParaRPr lang="hu-HU" altLang="hu-HU" sz="2000" dirty="0">
              <a:latin typeface="Arial" pitchFamily="34" charset="0"/>
            </a:endParaRPr>
          </a:p>
          <a:p>
            <a:r>
              <a:rPr lang="hu-HU" altLang="hu-HU" sz="2000" b="1" dirty="0" smtClean="0">
                <a:solidFill>
                  <a:srgbClr val="FF0000"/>
                </a:solidFill>
                <a:latin typeface="Arial" pitchFamily="34" charset="0"/>
              </a:rPr>
              <a:t>Spirál pálya </a:t>
            </a:r>
            <a:r>
              <a:rPr lang="hu-HU" altLang="hu-HU" sz="2000" b="1" dirty="0">
                <a:solidFill>
                  <a:srgbClr val="FF0000"/>
                </a:solidFill>
                <a:latin typeface="Arial" pitchFamily="34" charset="0"/>
              </a:rPr>
              <a:t>a mágneses erővonal mentén</a:t>
            </a:r>
            <a:r>
              <a:rPr lang="hu-HU" altLang="hu-HU" sz="2000" dirty="0">
                <a:latin typeface="Arial" pitchFamily="34" charset="0"/>
              </a:rPr>
              <a:t>.</a:t>
            </a:r>
          </a:p>
        </p:txBody>
      </p:sp>
      <p:pic>
        <p:nvPicPr>
          <p:cNvPr id="3075" name="Picture 9" descr="Larmor_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4438" y="4221163"/>
            <a:ext cx="4248150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98190-5651-4B3D-BD86-3EDF929A7050}" type="slidenum">
              <a:rPr lang="en-US" smtClean="0"/>
              <a:pPr>
                <a:defRPr/>
              </a:pPr>
              <a:t>16</a:t>
            </a:fld>
            <a:endParaRPr lang="en-US" smtClean="0"/>
          </a:p>
        </p:txBody>
      </p:sp>
      <p:sp>
        <p:nvSpPr>
          <p:cNvPr id="3077" name="Rectangle 11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3078" name="Picture 12" descr="bme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Line 6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3080" name="Group 1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3085" name="Rectangle 4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en-GB" altLang="hu-HU" sz="1600" b="1" dirty="0" smtClean="0">
                  <a:solidFill>
                    <a:srgbClr val="000000"/>
                  </a:solidFill>
                </a:rPr>
                <a:t>, 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  <a:p>
              <a:pPr algn="ctr">
                <a:spcBef>
                  <a:spcPct val="20000"/>
                </a:spcBef>
              </a:pPr>
              <a:endParaRPr lang="en-GB" altLang="hu-HU" sz="1600" b="1" dirty="0"/>
            </a:p>
          </p:txBody>
        </p:sp>
        <p:sp>
          <p:nvSpPr>
            <p:cNvPr id="3086" name="Line 5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3081" name="Picture 16" descr="euratom_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04250" y="0"/>
            <a:ext cx="5397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9"/>
          <p:cNvSpPr>
            <a:spLocks noGrp="1" noChangeArrowheads="1"/>
          </p:cNvSpPr>
          <p:nvPr>
            <p:ph type="title"/>
          </p:nvPr>
        </p:nvSpPr>
        <p:spPr>
          <a:xfrm>
            <a:off x="468313" y="22542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2400" b="1" kern="1200" dirty="0" smtClean="0">
                <a:solidFill>
                  <a:srgbClr val="000000"/>
                </a:solidFill>
                <a:ea typeface="+mn-ea"/>
                <a:cs typeface="+mn-cs"/>
              </a:rPr>
              <a:t>Mágneses összetartás</a:t>
            </a:r>
            <a:endParaRPr lang="en-US" sz="2400" b="1" kern="1200" dirty="0" smtClean="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E64AB4-F410-45DE-AA25-D70CA074C8D8}" type="slidenum">
              <a:rPr lang="en-US" smtClean="0"/>
              <a:pPr>
                <a:defRPr/>
              </a:pPr>
              <a:t>17</a:t>
            </a:fld>
            <a:endParaRPr lang="en-US" smtClean="0"/>
          </a:p>
        </p:txBody>
      </p:sp>
      <p:sp>
        <p:nvSpPr>
          <p:cNvPr id="11267" name="Rectangle 11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11268" name="Picture 12" descr="bm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Line 6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11270" name="Group 1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11278" name="Rectangle 4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en-GB" altLang="hu-HU" sz="1600" b="1" dirty="0" smtClean="0">
                  <a:solidFill>
                    <a:srgbClr val="000000"/>
                  </a:solidFill>
                </a:rPr>
                <a:t>, 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  <a:p>
              <a:pPr algn="ctr">
                <a:spcBef>
                  <a:spcPct val="20000"/>
                </a:spcBef>
              </a:pPr>
              <a:endParaRPr lang="en-GB" altLang="hu-HU" sz="1600" b="1" dirty="0"/>
            </a:p>
          </p:txBody>
        </p:sp>
        <p:sp>
          <p:nvSpPr>
            <p:cNvPr id="11279" name="Line 5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11271" name="Picture 16" descr="euratom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250" y="0"/>
            <a:ext cx="5397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Text Box 9"/>
          <p:cNvSpPr txBox="1">
            <a:spLocks noChangeArrowheads="1"/>
          </p:cNvSpPr>
          <p:nvPr/>
        </p:nvSpPr>
        <p:spPr bwMode="auto">
          <a:xfrm>
            <a:off x="503238" y="1347788"/>
            <a:ext cx="7467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>
                <a:latin typeface="Arial" pitchFamily="34" charset="0"/>
              </a:rPr>
              <a:t>Ha a mágneses tér megnő a berendezés végein, úgynevezett </a:t>
            </a:r>
            <a:r>
              <a:rPr lang="hu-HU" altLang="hu-HU" sz="2000" b="1">
                <a:solidFill>
                  <a:srgbClr val="FF3300"/>
                </a:solidFill>
                <a:latin typeface="Arial" pitchFamily="34" charset="0"/>
              </a:rPr>
              <a:t>mágneses palackot</a:t>
            </a:r>
            <a:r>
              <a:rPr lang="hu-HU" altLang="hu-HU" sz="2000">
                <a:latin typeface="Arial" pitchFamily="34" charset="0"/>
              </a:rPr>
              <a:t> kapunk, amiben a részecskék az összesűrűsödő erővonalak tartományáról visszaverődnek.</a:t>
            </a:r>
            <a:endParaRPr lang="en-US" altLang="hu-HU" sz="2000">
              <a:latin typeface="Arial" pitchFamily="34" charset="0"/>
            </a:endParaRPr>
          </a:p>
        </p:txBody>
      </p:sp>
      <p:sp>
        <p:nvSpPr>
          <p:cNvPr id="11273" name="Text Box 11"/>
          <p:cNvSpPr txBox="1">
            <a:spLocks noChangeArrowheads="1"/>
          </p:cNvSpPr>
          <p:nvPr/>
        </p:nvSpPr>
        <p:spPr bwMode="auto">
          <a:xfrm>
            <a:off x="957263" y="5229225"/>
            <a:ext cx="70834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>
                <a:latin typeface="Arial" pitchFamily="34" charset="0"/>
              </a:rPr>
              <a:t>A közel mágneses térrel párhuzamosan mozgó részecskékre nincs hatással </a:t>
            </a:r>
            <a:br>
              <a:rPr lang="hu-HU" altLang="hu-HU" sz="2000">
                <a:latin typeface="Arial" pitchFamily="34" charset="0"/>
              </a:rPr>
            </a:br>
            <a:r>
              <a:rPr lang="hu-HU" altLang="hu-HU" sz="2000">
                <a:latin typeface="Arial" pitchFamily="34" charset="0"/>
              </a:rPr>
              <a:t>	</a:t>
            </a:r>
            <a:r>
              <a:rPr lang="hu-HU" altLang="hu-HU" sz="2000">
                <a:latin typeface="Arial" pitchFamily="34" charset="0"/>
                <a:sym typeface="Wingdings" pitchFamily="2" charset="2"/>
              </a:rPr>
              <a:t></a:t>
            </a:r>
            <a:r>
              <a:rPr lang="hu-HU" altLang="hu-HU" sz="2000">
                <a:latin typeface="Arial" pitchFamily="34" charset="0"/>
              </a:rPr>
              <a:t> </a:t>
            </a:r>
            <a:r>
              <a:rPr lang="hu-HU" altLang="hu-HU" sz="2000" b="1">
                <a:latin typeface="Arial" pitchFamily="34" charset="0"/>
              </a:rPr>
              <a:t>veszteségek a végeken+ stabilitási problémák</a:t>
            </a:r>
            <a:r>
              <a:rPr lang="hu-HU" altLang="hu-HU" sz="2000">
                <a:latin typeface="Arial" pitchFamily="34" charset="0"/>
              </a:rPr>
              <a:t>.  </a:t>
            </a:r>
          </a:p>
        </p:txBody>
      </p:sp>
      <p:sp>
        <p:nvSpPr>
          <p:cNvPr id="11274" name="Rectangle 12"/>
          <p:cNvSpPr>
            <a:spLocks noChangeArrowheads="1"/>
          </p:cNvSpPr>
          <p:nvPr/>
        </p:nvSpPr>
        <p:spPr bwMode="auto">
          <a:xfrm>
            <a:off x="457200" y="304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altLang="hu-HU" b="1">
                <a:solidFill>
                  <a:srgbClr val="000000"/>
                </a:solidFill>
              </a:rPr>
              <a:t>Mágneses összetartás, lineáris geometria</a:t>
            </a:r>
            <a:endParaRPr lang="en-US" altLang="hu-HU" b="1">
              <a:solidFill>
                <a:srgbClr val="000000"/>
              </a:solidFill>
            </a:endParaRPr>
          </a:p>
        </p:txBody>
      </p:sp>
      <p:pic>
        <p:nvPicPr>
          <p:cNvPr id="1127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8300" y="2844800"/>
            <a:ext cx="36195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" y="3105150"/>
            <a:ext cx="4649788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56763D-A42D-4695-848E-0D2C261CAD48}" type="slidenum">
              <a:rPr lang="en-US" smtClean="0"/>
              <a:pPr>
                <a:defRPr/>
              </a:pPr>
              <a:t>18</a:t>
            </a:fld>
            <a:endParaRPr lang="en-US" smtClean="0"/>
          </a:p>
        </p:txBody>
      </p:sp>
      <p:sp>
        <p:nvSpPr>
          <p:cNvPr id="12291" name="Rectangle 11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12292" name="Picture 12" descr="bm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Line 6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12294" name="Group 1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12303" name="Rectangle 4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en-GB" altLang="hu-HU" sz="1600" b="1" dirty="0" smtClean="0">
                  <a:solidFill>
                    <a:srgbClr val="000000"/>
                  </a:solidFill>
                </a:rPr>
                <a:t>, 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  <a:p>
              <a:pPr algn="ctr">
                <a:spcBef>
                  <a:spcPct val="20000"/>
                </a:spcBef>
              </a:pPr>
              <a:endParaRPr lang="en-GB" altLang="hu-HU" sz="1600" b="1" dirty="0"/>
            </a:p>
          </p:txBody>
        </p:sp>
        <p:sp>
          <p:nvSpPr>
            <p:cNvPr id="12304" name="Line 5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12295" name="Picture 16" descr="euratom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250" y="0"/>
            <a:ext cx="5397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6" name="Line 4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2400" b="1" kern="1200" dirty="0" smtClean="0">
                <a:solidFill>
                  <a:srgbClr val="000000"/>
                </a:solidFill>
                <a:ea typeface="+mn-ea"/>
                <a:cs typeface="+mn-cs"/>
              </a:rPr>
              <a:t>Mágneses összetartás, </a:t>
            </a:r>
            <a:r>
              <a:rPr lang="hu-HU" sz="2400" b="1" kern="1200" dirty="0" err="1" smtClean="0">
                <a:solidFill>
                  <a:srgbClr val="000000"/>
                </a:solidFill>
                <a:ea typeface="+mn-ea"/>
                <a:cs typeface="+mn-cs"/>
              </a:rPr>
              <a:t>toroidális</a:t>
            </a:r>
            <a:r>
              <a:rPr lang="hu-HU" sz="2400" b="1" kern="1200" dirty="0" smtClean="0">
                <a:solidFill>
                  <a:srgbClr val="000000"/>
                </a:solidFill>
                <a:ea typeface="+mn-ea"/>
                <a:cs typeface="+mn-cs"/>
              </a:rPr>
              <a:t> geometria</a:t>
            </a:r>
            <a:endParaRPr lang="en-US" sz="2400" b="1" kern="1200" dirty="0" smtClean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900113" y="1304925"/>
            <a:ext cx="7086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000">
                <a:latin typeface="Arial" pitchFamily="34" charset="0"/>
              </a:rPr>
              <a:t>A lineáris berendezést tórusz alakúra alakítva a végeffektusok elkerülhetők. Ekkor egy </a:t>
            </a:r>
            <a:r>
              <a:rPr lang="hu-HU" altLang="hu-HU" sz="2000" b="1">
                <a:latin typeface="Arial" pitchFamily="34" charset="0"/>
              </a:rPr>
              <a:t>tórusz alakú plazmagyűrűt</a:t>
            </a:r>
            <a:r>
              <a:rPr lang="hu-HU" altLang="hu-HU" sz="2000">
                <a:latin typeface="Arial" pitchFamily="34" charset="0"/>
              </a:rPr>
              <a:t> kapunk. Driftek!</a:t>
            </a:r>
            <a:endParaRPr lang="en-US" altLang="hu-HU" sz="2000">
              <a:latin typeface="Arial" pitchFamily="34" charset="0"/>
            </a:endParaRPr>
          </a:p>
        </p:txBody>
      </p:sp>
      <p:pic>
        <p:nvPicPr>
          <p:cNvPr id="12299" name="Picture 11" descr="tor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2988" y="2349500"/>
            <a:ext cx="3482975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5038" y="4473575"/>
            <a:ext cx="3827462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1" name="Picture 16" descr="D:\pokol\documents\aktualis\2014 ESZK - fuzio\drift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263" y="2420938"/>
            <a:ext cx="3760787" cy="376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80BCF7-2C3A-4125-A858-943F2327882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3315" name="Rectangle 11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13316" name="Picture 12" descr="bm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Line 6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13318" name="Group 1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13344" name="Rectangle 4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en-GB" altLang="hu-HU" sz="1600" b="1" dirty="0" smtClean="0">
                  <a:solidFill>
                    <a:srgbClr val="000000"/>
                  </a:solidFill>
                </a:rPr>
                <a:t>, 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en-GB" altLang="hu-HU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13345" name="Line 5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3319" name="Group 19"/>
          <p:cNvGrpSpPr>
            <a:grpSpLocks/>
          </p:cNvGrpSpPr>
          <p:nvPr/>
        </p:nvGrpSpPr>
        <p:grpSpPr bwMode="auto">
          <a:xfrm>
            <a:off x="1963738" y="619125"/>
            <a:ext cx="5208587" cy="433388"/>
            <a:chOff x="1334" y="45"/>
            <a:chExt cx="3285" cy="273"/>
          </a:xfrm>
        </p:grpSpPr>
        <p:sp>
          <p:nvSpPr>
            <p:cNvPr id="13332" name="AutoShape 20"/>
            <p:cNvSpPr>
              <a:spLocks noChangeArrowheads="1"/>
            </p:cNvSpPr>
            <p:nvPr/>
          </p:nvSpPr>
          <p:spPr bwMode="auto">
            <a:xfrm>
              <a:off x="2540" y="68"/>
              <a:ext cx="1280" cy="250"/>
            </a:xfrm>
            <a:prstGeom prst="roundRect">
              <a:avLst>
                <a:gd name="adj" fmla="val 398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 altLang="hu-HU">
                <a:solidFill>
                  <a:srgbClr val="000000"/>
                </a:solidFill>
              </a:endParaRPr>
            </a:p>
          </p:txBody>
        </p:sp>
        <p:grpSp>
          <p:nvGrpSpPr>
            <p:cNvPr id="13333" name="Group 21"/>
            <p:cNvGrpSpPr>
              <a:grpSpLocks/>
            </p:cNvGrpSpPr>
            <p:nvPr/>
          </p:nvGrpSpPr>
          <p:grpSpPr bwMode="auto">
            <a:xfrm>
              <a:off x="1334" y="45"/>
              <a:ext cx="3285" cy="269"/>
              <a:chOff x="1334" y="45"/>
              <a:chExt cx="3285" cy="269"/>
            </a:xfrm>
          </p:grpSpPr>
          <p:sp>
            <p:nvSpPr>
              <p:cNvPr id="13334" name="AutoShape 22"/>
              <p:cNvSpPr>
                <a:spLocks noChangeArrowheads="1"/>
              </p:cNvSpPr>
              <p:nvPr/>
            </p:nvSpPr>
            <p:spPr bwMode="auto">
              <a:xfrm>
                <a:off x="2540" y="68"/>
                <a:ext cx="1276" cy="246"/>
              </a:xfrm>
              <a:prstGeom prst="roundRect">
                <a:avLst>
                  <a:gd name="adj" fmla="val 40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altLang="hu-HU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3335" name="Group 23"/>
              <p:cNvGrpSpPr>
                <a:grpSpLocks/>
              </p:cNvGrpSpPr>
              <p:nvPr/>
            </p:nvGrpSpPr>
            <p:grpSpPr bwMode="auto">
              <a:xfrm>
                <a:off x="1334" y="45"/>
                <a:ext cx="3285" cy="266"/>
                <a:chOff x="1334" y="45"/>
                <a:chExt cx="3285" cy="266"/>
              </a:xfrm>
            </p:grpSpPr>
            <p:sp>
              <p:nvSpPr>
                <p:cNvPr id="13336" name="AutoShape 24"/>
                <p:cNvSpPr>
                  <a:spLocks noChangeArrowheads="1"/>
                </p:cNvSpPr>
                <p:nvPr/>
              </p:nvSpPr>
              <p:spPr bwMode="auto">
                <a:xfrm>
                  <a:off x="2540" y="68"/>
                  <a:ext cx="1273" cy="243"/>
                </a:xfrm>
                <a:prstGeom prst="roundRect">
                  <a:avLst>
                    <a:gd name="adj" fmla="val 412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 altLang="hu-HU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13337" name="Group 25"/>
                <p:cNvGrpSpPr>
                  <a:grpSpLocks/>
                </p:cNvGrpSpPr>
                <p:nvPr/>
              </p:nvGrpSpPr>
              <p:grpSpPr bwMode="auto">
                <a:xfrm>
                  <a:off x="1334" y="45"/>
                  <a:ext cx="3285" cy="264"/>
                  <a:chOff x="1334" y="45"/>
                  <a:chExt cx="3285" cy="264"/>
                </a:xfrm>
              </p:grpSpPr>
              <p:sp>
                <p:nvSpPr>
                  <p:cNvPr id="13338" name="AutoShape 26"/>
                  <p:cNvSpPr>
                    <a:spLocks noChangeArrowheads="1"/>
                  </p:cNvSpPr>
                  <p:nvPr/>
                </p:nvSpPr>
                <p:spPr bwMode="auto">
                  <a:xfrm>
                    <a:off x="2540" y="68"/>
                    <a:ext cx="1271" cy="241"/>
                  </a:xfrm>
                  <a:prstGeom prst="roundRect">
                    <a:avLst>
                      <a:gd name="adj" fmla="val 417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 altLang="hu-HU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13339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1334" y="45"/>
                    <a:ext cx="3285" cy="263"/>
                    <a:chOff x="1334" y="45"/>
                    <a:chExt cx="3285" cy="263"/>
                  </a:xfrm>
                </p:grpSpPr>
                <p:sp>
                  <p:nvSpPr>
                    <p:cNvPr id="13340" name="AutoShap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0" y="68"/>
                      <a:ext cx="1269" cy="240"/>
                    </a:xfrm>
                    <a:prstGeom prst="roundRect">
                      <a:avLst>
                        <a:gd name="adj" fmla="val 417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 altLang="hu-HU">
                        <a:solidFill>
                          <a:srgbClr val="000000"/>
                        </a:solidFill>
                      </a:endParaRPr>
                    </a:p>
                  </p:txBody>
                </p:sp>
                <p:grpSp>
                  <p:nvGrpSpPr>
                    <p:cNvPr id="13341" name="Group 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34" y="45"/>
                      <a:ext cx="3285" cy="263"/>
                      <a:chOff x="1334" y="45"/>
                      <a:chExt cx="3285" cy="263"/>
                    </a:xfrm>
                  </p:grpSpPr>
                  <p:sp>
                    <p:nvSpPr>
                      <p:cNvPr id="13342" name="AutoShape 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0" y="68"/>
                        <a:ext cx="1269" cy="240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hu-HU" altLang="hu-HU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13343" name="AutoShape 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34" y="45"/>
                        <a:ext cx="3285" cy="210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algn="ctr" defTabSz="912813" hangingPunct="0">
                          <a:lnSpc>
                            <a:spcPts val="2563"/>
                          </a:lnSpc>
                          <a:spcBef>
                            <a:spcPts val="1188"/>
                          </a:spcBef>
                          <a:spcAft>
                            <a:spcPts val="588"/>
                          </a:spcAft>
                          <a:buClr>
                            <a:srgbClr val="000000"/>
                          </a:buClr>
                          <a:buSzPct val="45000"/>
                          <a:buFont typeface="StarSymbol"/>
                          <a:buNone/>
                          <a:tabLst>
                            <a:tab pos="0" algn="l"/>
                            <a:tab pos="457200" algn="l"/>
                            <a:tab pos="912813" algn="l"/>
                            <a:tab pos="1371600" algn="l"/>
                            <a:tab pos="1828800" algn="l"/>
                            <a:tab pos="2286000" algn="l"/>
                            <a:tab pos="2741613" algn="l"/>
                            <a:tab pos="3200400" algn="l"/>
                            <a:tab pos="3657600" algn="l"/>
                            <a:tab pos="4114800" algn="l"/>
                            <a:tab pos="4570413" algn="l"/>
                            <a:tab pos="5029200" algn="l"/>
                            <a:tab pos="5486400" algn="l"/>
                            <a:tab pos="5942013" algn="l"/>
                            <a:tab pos="6399213" algn="l"/>
                            <a:tab pos="6858000" algn="l"/>
                            <a:tab pos="7315200" algn="l"/>
                            <a:tab pos="7770813" algn="l"/>
                            <a:tab pos="8228013" algn="l"/>
                            <a:tab pos="8686800" algn="l"/>
                            <a:tab pos="9144000" algn="l"/>
                          </a:tabLst>
                        </a:pPr>
                        <a:r>
                          <a:rPr lang="hu-HU" altLang="hu-HU" b="1">
                            <a:solidFill>
                              <a:srgbClr val="000000"/>
                            </a:solidFill>
                          </a:rPr>
                          <a:t>Mágneses összetartás berendezéstípusai</a:t>
                        </a:r>
                        <a:endParaRPr lang="en-GB" altLang="hu-HU" b="1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</p:grpSp>
            </p:grpSp>
          </p:grpSp>
        </p:grpSp>
      </p:grpSp>
      <p:pic>
        <p:nvPicPr>
          <p:cNvPr id="13320" name="Picture 2" descr="logo_lef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913" y="0"/>
            <a:ext cx="9937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 Box 20"/>
          <p:cNvSpPr txBox="1">
            <a:spLocks noChangeArrowheads="1"/>
          </p:cNvSpPr>
          <p:nvPr/>
        </p:nvSpPr>
        <p:spPr bwMode="auto">
          <a:xfrm>
            <a:off x="323850" y="5300663"/>
            <a:ext cx="8605838" cy="1223962"/>
          </a:xfrm>
          <a:prstGeom prst="rect">
            <a:avLst/>
          </a:prstGeom>
          <a:noFill/>
          <a:ln w="12700">
            <a:solidFill>
              <a:srgbClr val="7F0D1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r>
              <a:rPr lang="hu-HU" sz="2000" dirty="0">
                <a:latin typeface="Arial" pitchFamily="34" charset="0"/>
                <a:cs typeface="+mn-cs"/>
              </a:rPr>
              <a:t>(1) </a:t>
            </a:r>
            <a:r>
              <a:rPr lang="hu-HU" sz="2000" dirty="0">
                <a:solidFill>
                  <a:schemeClr val="accent2"/>
                </a:solidFill>
                <a:latin typeface="Arial" pitchFamily="34" charset="0"/>
                <a:cs typeface="+mn-cs"/>
              </a:rPr>
              <a:t>vákuumkamra</a:t>
            </a:r>
            <a:r>
              <a:rPr lang="hu-HU" sz="2000" dirty="0">
                <a:latin typeface="Arial" pitchFamily="34" charset="0"/>
                <a:cs typeface="+mn-cs"/>
              </a:rPr>
              <a:t>, (2) </a:t>
            </a:r>
            <a:r>
              <a:rPr lang="hu-HU" sz="2000" dirty="0">
                <a:solidFill>
                  <a:srgbClr val="CE1873"/>
                </a:solidFill>
                <a:latin typeface="Arial" pitchFamily="34" charset="0"/>
                <a:cs typeface="+mn-cs"/>
              </a:rPr>
              <a:t>mágneses </a:t>
            </a:r>
            <a:r>
              <a:rPr lang="hu-HU" sz="2000" dirty="0">
                <a:solidFill>
                  <a:schemeClr val="accent1"/>
                </a:solidFill>
                <a:latin typeface="Arial" pitchFamily="34" charset="0"/>
                <a:cs typeface="+mn-cs"/>
              </a:rPr>
              <a:t>tekercsek</a:t>
            </a:r>
            <a:r>
              <a:rPr lang="hu-HU" sz="2000" dirty="0">
                <a:latin typeface="Arial" pitchFamily="34" charset="0"/>
                <a:cs typeface="+mn-cs"/>
              </a:rPr>
              <a:t>, (3) </a:t>
            </a:r>
            <a:r>
              <a:rPr lang="hu-HU" sz="2000" dirty="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plazma</a:t>
            </a:r>
            <a:r>
              <a:rPr lang="hu-HU" sz="2000" dirty="0">
                <a:latin typeface="Arial" pitchFamily="34" charset="0"/>
                <a:cs typeface="+mn-cs"/>
              </a:rPr>
              <a:t>, </a:t>
            </a:r>
            <a:br>
              <a:rPr lang="hu-HU" sz="2000" dirty="0">
                <a:latin typeface="Arial" pitchFamily="34" charset="0"/>
                <a:cs typeface="+mn-cs"/>
              </a:rPr>
            </a:br>
            <a:r>
              <a:rPr lang="hu-HU" sz="2000" dirty="0">
                <a:latin typeface="Arial" pitchFamily="34" charset="0"/>
                <a:cs typeface="+mn-cs"/>
              </a:rPr>
              <a:t>(4) plazmaáram, (5) mágneses erővonal, (6) mágneses tengely, </a:t>
            </a:r>
            <a:br>
              <a:rPr lang="hu-HU" sz="2000" dirty="0">
                <a:latin typeface="Arial" pitchFamily="34" charset="0"/>
                <a:cs typeface="+mn-cs"/>
              </a:rPr>
            </a:br>
            <a:r>
              <a:rPr lang="hu-HU" sz="2000" dirty="0">
                <a:latin typeface="Arial" pitchFamily="34" charset="0"/>
                <a:cs typeface="+mn-cs"/>
              </a:rPr>
              <a:t>(7) radiális irány, (8) </a:t>
            </a:r>
            <a:r>
              <a:rPr lang="hu-HU" sz="2000" dirty="0" err="1">
                <a:latin typeface="Arial" pitchFamily="34" charset="0"/>
                <a:cs typeface="+mn-cs"/>
              </a:rPr>
              <a:t>toroidális</a:t>
            </a:r>
            <a:r>
              <a:rPr lang="hu-HU" sz="2000" dirty="0">
                <a:latin typeface="Arial" pitchFamily="34" charset="0"/>
                <a:cs typeface="+mn-cs"/>
              </a:rPr>
              <a:t> irány, (9) </a:t>
            </a:r>
            <a:r>
              <a:rPr lang="hu-HU" sz="2000" dirty="0" err="1">
                <a:latin typeface="Arial" pitchFamily="34" charset="0"/>
                <a:cs typeface="+mn-cs"/>
              </a:rPr>
              <a:t>poloidális</a:t>
            </a:r>
            <a:r>
              <a:rPr lang="hu-HU" sz="2000" dirty="0">
                <a:latin typeface="Arial" pitchFamily="34" charset="0"/>
                <a:cs typeface="+mn-cs"/>
              </a:rPr>
              <a:t> irány</a:t>
            </a:r>
            <a:endParaRPr lang="en-GB" sz="2000" dirty="0">
              <a:latin typeface="Arial" pitchFamily="34" charset="0"/>
              <a:cs typeface="+mn-cs"/>
            </a:endParaRPr>
          </a:p>
        </p:txBody>
      </p:sp>
      <p:grpSp>
        <p:nvGrpSpPr>
          <p:cNvPr id="13322" name="Csoportba foglalás 32"/>
          <p:cNvGrpSpPr>
            <a:grpSpLocks/>
          </p:cNvGrpSpPr>
          <p:nvPr/>
        </p:nvGrpSpPr>
        <p:grpSpPr bwMode="auto">
          <a:xfrm>
            <a:off x="827088" y="1196975"/>
            <a:ext cx="7561262" cy="3533775"/>
            <a:chOff x="827584" y="1694706"/>
            <a:chExt cx="7561262" cy="3534494"/>
          </a:xfrm>
        </p:grpSpPr>
        <p:grpSp>
          <p:nvGrpSpPr>
            <p:cNvPr id="13326" name="Group 14"/>
            <p:cNvGrpSpPr>
              <a:grpSpLocks/>
            </p:cNvGrpSpPr>
            <p:nvPr/>
          </p:nvGrpSpPr>
          <p:grpSpPr bwMode="auto">
            <a:xfrm>
              <a:off x="827584" y="1844650"/>
              <a:ext cx="7561262" cy="3384550"/>
              <a:chOff x="231" y="816"/>
              <a:chExt cx="5298" cy="2688"/>
            </a:xfrm>
          </p:grpSpPr>
          <p:sp>
            <p:nvSpPr>
              <p:cNvPr id="13329" name="AutoShape 15"/>
              <p:cNvSpPr>
                <a:spLocks noChangeAspect="1" noChangeArrowheads="1" noTextEdit="1"/>
              </p:cNvSpPr>
              <p:nvPr/>
            </p:nvSpPr>
            <p:spPr bwMode="auto">
              <a:xfrm>
                <a:off x="231" y="816"/>
                <a:ext cx="5298" cy="26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3330" name="Rectangle 16"/>
              <p:cNvSpPr>
                <a:spLocks noChangeArrowheads="1"/>
              </p:cNvSpPr>
              <p:nvPr/>
            </p:nvSpPr>
            <p:spPr bwMode="auto">
              <a:xfrm>
                <a:off x="231" y="816"/>
                <a:ext cx="5298" cy="2688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altLang="hu-HU"/>
              </a:p>
            </p:txBody>
          </p:sp>
          <p:pic>
            <p:nvPicPr>
              <p:cNvPr id="13331" name="Picture 1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33" y="821"/>
                <a:ext cx="5292" cy="26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327" name="Text Box 18"/>
            <p:cNvSpPr txBox="1">
              <a:spLocks noChangeArrowheads="1"/>
            </p:cNvSpPr>
            <p:nvPr/>
          </p:nvSpPr>
          <p:spPr bwMode="auto">
            <a:xfrm>
              <a:off x="2195736" y="1694706"/>
              <a:ext cx="1278107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altLang="hu-HU" sz="2000" b="1">
                  <a:latin typeface="Arial" pitchFamily="34" charset="0"/>
                </a:rPr>
                <a:t>Tokamak</a:t>
              </a:r>
            </a:p>
          </p:txBody>
        </p:sp>
        <p:sp>
          <p:nvSpPr>
            <p:cNvPr id="13328" name="Text Box 19"/>
            <p:cNvSpPr txBox="1">
              <a:spLocks noChangeArrowheads="1"/>
            </p:cNvSpPr>
            <p:nvPr/>
          </p:nvSpPr>
          <p:spPr bwMode="auto">
            <a:xfrm>
              <a:off x="5652120" y="1876762"/>
              <a:ext cx="1579278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altLang="hu-HU" sz="2000" b="1">
                  <a:latin typeface="Arial" pitchFamily="34" charset="0"/>
                </a:rPr>
                <a:t>S</a:t>
              </a:r>
              <a:r>
                <a:rPr lang="hu-HU" altLang="hu-HU" sz="2000" b="1">
                  <a:latin typeface="Arial" pitchFamily="34" charset="0"/>
                </a:rPr>
                <a:t>z</a:t>
              </a:r>
              <a:r>
                <a:rPr lang="en-GB" altLang="hu-HU" sz="2000" b="1">
                  <a:latin typeface="Arial" pitchFamily="34" charset="0"/>
                </a:rPr>
                <a:t>tellar</a:t>
              </a:r>
              <a:r>
                <a:rPr lang="hu-HU" altLang="hu-HU" sz="2000" b="1">
                  <a:latin typeface="Arial" pitchFamily="34" charset="0"/>
                </a:rPr>
                <a:t>á</a:t>
              </a:r>
              <a:r>
                <a:rPr lang="en-GB" altLang="hu-HU" sz="2000" b="1">
                  <a:latin typeface="Arial" pitchFamily="34" charset="0"/>
                </a:rPr>
                <a:t>tor</a:t>
              </a:r>
            </a:p>
          </p:txBody>
        </p:sp>
      </p:grpSp>
      <p:sp>
        <p:nvSpPr>
          <p:cNvPr id="13323" name="AutoShape 28"/>
          <p:cNvSpPr>
            <a:spLocks noChangeArrowheads="1"/>
          </p:cNvSpPr>
          <p:nvPr/>
        </p:nvSpPr>
        <p:spPr bwMode="auto">
          <a:xfrm>
            <a:off x="1511300" y="4797425"/>
            <a:ext cx="2665413" cy="314325"/>
          </a:xfrm>
          <a:prstGeom prst="roundRect">
            <a:avLst>
              <a:gd name="adj" fmla="val 42"/>
            </a:avLst>
          </a:prstGeom>
          <a:solidFill>
            <a:srgbClr val="FFFF99"/>
          </a:solidFill>
          <a:ln w="9525">
            <a:solidFill>
              <a:srgbClr val="C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hangingPunct="0">
              <a:lnSpc>
                <a:spcPct val="102000"/>
              </a:lnSpc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altLang="hu-HU" sz="2000" b="1">
                <a:solidFill>
                  <a:srgbClr val="841E35"/>
                </a:solidFill>
                <a:latin typeface="Arial Unicode MS" pitchFamily="34" charset="-128"/>
              </a:rPr>
              <a:t>Toroidális plazmaáram</a:t>
            </a:r>
            <a:endParaRPr lang="en-GB" altLang="hu-HU" sz="2000" b="1">
              <a:solidFill>
                <a:srgbClr val="841E35"/>
              </a:solidFill>
              <a:latin typeface="Arial" pitchFamily="34" charset="0"/>
            </a:endParaRPr>
          </a:p>
        </p:txBody>
      </p:sp>
      <p:sp>
        <p:nvSpPr>
          <p:cNvPr id="13324" name="AutoShape 28"/>
          <p:cNvSpPr>
            <a:spLocks noChangeArrowheads="1"/>
          </p:cNvSpPr>
          <p:nvPr/>
        </p:nvSpPr>
        <p:spPr bwMode="auto">
          <a:xfrm>
            <a:off x="5400675" y="4797425"/>
            <a:ext cx="2187575" cy="314325"/>
          </a:xfrm>
          <a:prstGeom prst="roundRect">
            <a:avLst>
              <a:gd name="adj" fmla="val 42"/>
            </a:avLst>
          </a:prstGeom>
          <a:solidFill>
            <a:srgbClr val="FFFF99"/>
          </a:solidFill>
          <a:ln w="9525">
            <a:solidFill>
              <a:srgbClr val="C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hangingPunct="0">
              <a:lnSpc>
                <a:spcPct val="102000"/>
              </a:lnSpc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altLang="hu-HU" sz="2000" b="1">
                <a:solidFill>
                  <a:srgbClr val="841E35"/>
                </a:solidFill>
                <a:latin typeface="Arial Unicode MS" pitchFamily="34" charset="-128"/>
              </a:rPr>
              <a:t>Helikális tekercsek</a:t>
            </a:r>
            <a:endParaRPr lang="en-GB" altLang="hu-HU" sz="2000" b="1">
              <a:solidFill>
                <a:srgbClr val="841E35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0CDBFC-5E33-4C48-831E-017BA8ED912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148" name="Rectangle 11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6149" name="Picture 12" descr="bm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574675" y="368660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6151" name="Group 1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6171" name="Rectangle 4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en-GB" altLang="hu-HU" sz="1600" b="1" dirty="0" smtClean="0">
                  <a:solidFill>
                    <a:srgbClr val="000000"/>
                  </a:solidFill>
                </a:rPr>
                <a:t>, 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en-GB" altLang="hu-HU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6172" name="Line 5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152" name="Group 19"/>
          <p:cNvGrpSpPr>
            <a:grpSpLocks/>
          </p:cNvGrpSpPr>
          <p:nvPr/>
        </p:nvGrpSpPr>
        <p:grpSpPr bwMode="auto">
          <a:xfrm>
            <a:off x="787755" y="512676"/>
            <a:ext cx="2982613" cy="666751"/>
            <a:chOff x="2035" y="45"/>
            <a:chExt cx="1881" cy="420"/>
          </a:xfrm>
        </p:grpSpPr>
        <p:sp>
          <p:nvSpPr>
            <p:cNvPr id="6159" name="AutoShape 20"/>
            <p:cNvSpPr>
              <a:spLocks noChangeArrowheads="1"/>
            </p:cNvSpPr>
            <p:nvPr/>
          </p:nvSpPr>
          <p:spPr bwMode="auto">
            <a:xfrm>
              <a:off x="2540" y="68"/>
              <a:ext cx="1280" cy="250"/>
            </a:xfrm>
            <a:prstGeom prst="roundRect">
              <a:avLst>
                <a:gd name="adj" fmla="val 398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 altLang="hu-HU">
                <a:solidFill>
                  <a:srgbClr val="000000"/>
                </a:solidFill>
              </a:endParaRPr>
            </a:p>
          </p:txBody>
        </p:sp>
        <p:grpSp>
          <p:nvGrpSpPr>
            <p:cNvPr id="6160" name="Group 21"/>
            <p:cNvGrpSpPr>
              <a:grpSpLocks/>
            </p:cNvGrpSpPr>
            <p:nvPr/>
          </p:nvGrpSpPr>
          <p:grpSpPr bwMode="auto">
            <a:xfrm>
              <a:off x="2035" y="45"/>
              <a:ext cx="1881" cy="420"/>
              <a:chOff x="2035" y="45"/>
              <a:chExt cx="1881" cy="420"/>
            </a:xfrm>
          </p:grpSpPr>
          <p:sp>
            <p:nvSpPr>
              <p:cNvPr id="6161" name="AutoShape 22"/>
              <p:cNvSpPr>
                <a:spLocks noChangeArrowheads="1"/>
              </p:cNvSpPr>
              <p:nvPr/>
            </p:nvSpPr>
            <p:spPr bwMode="auto">
              <a:xfrm>
                <a:off x="2540" y="68"/>
                <a:ext cx="1276" cy="246"/>
              </a:xfrm>
              <a:prstGeom prst="roundRect">
                <a:avLst>
                  <a:gd name="adj" fmla="val 40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altLang="hu-HU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6162" name="Group 23"/>
              <p:cNvGrpSpPr>
                <a:grpSpLocks/>
              </p:cNvGrpSpPr>
              <p:nvPr/>
            </p:nvGrpSpPr>
            <p:grpSpPr bwMode="auto">
              <a:xfrm>
                <a:off x="2035" y="45"/>
                <a:ext cx="1881" cy="420"/>
                <a:chOff x="2035" y="45"/>
                <a:chExt cx="1881" cy="420"/>
              </a:xfrm>
            </p:grpSpPr>
            <p:sp>
              <p:nvSpPr>
                <p:cNvPr id="6163" name="AutoShape 24"/>
                <p:cNvSpPr>
                  <a:spLocks noChangeArrowheads="1"/>
                </p:cNvSpPr>
                <p:nvPr/>
              </p:nvSpPr>
              <p:spPr bwMode="auto">
                <a:xfrm>
                  <a:off x="2540" y="68"/>
                  <a:ext cx="1273" cy="243"/>
                </a:xfrm>
                <a:prstGeom prst="roundRect">
                  <a:avLst>
                    <a:gd name="adj" fmla="val 412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 altLang="hu-HU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6164" name="Group 25"/>
                <p:cNvGrpSpPr>
                  <a:grpSpLocks/>
                </p:cNvGrpSpPr>
                <p:nvPr/>
              </p:nvGrpSpPr>
              <p:grpSpPr bwMode="auto">
                <a:xfrm>
                  <a:off x="2035" y="45"/>
                  <a:ext cx="1881" cy="420"/>
                  <a:chOff x="2035" y="45"/>
                  <a:chExt cx="1881" cy="420"/>
                </a:xfrm>
              </p:grpSpPr>
              <p:sp>
                <p:nvSpPr>
                  <p:cNvPr id="6165" name="AutoShape 26"/>
                  <p:cNvSpPr>
                    <a:spLocks noChangeArrowheads="1"/>
                  </p:cNvSpPr>
                  <p:nvPr/>
                </p:nvSpPr>
                <p:spPr bwMode="auto">
                  <a:xfrm>
                    <a:off x="2540" y="68"/>
                    <a:ext cx="1271" cy="241"/>
                  </a:xfrm>
                  <a:prstGeom prst="roundRect">
                    <a:avLst>
                      <a:gd name="adj" fmla="val 417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 altLang="hu-HU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6166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2035" y="45"/>
                    <a:ext cx="1881" cy="420"/>
                    <a:chOff x="2035" y="45"/>
                    <a:chExt cx="1881" cy="420"/>
                  </a:xfrm>
                </p:grpSpPr>
                <p:sp>
                  <p:nvSpPr>
                    <p:cNvPr id="6167" name="AutoShap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0" y="68"/>
                      <a:ext cx="1269" cy="240"/>
                    </a:xfrm>
                    <a:prstGeom prst="roundRect">
                      <a:avLst>
                        <a:gd name="adj" fmla="val 417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 altLang="hu-HU">
                        <a:solidFill>
                          <a:srgbClr val="000000"/>
                        </a:solidFill>
                      </a:endParaRPr>
                    </a:p>
                  </p:txBody>
                </p:sp>
                <p:grpSp>
                  <p:nvGrpSpPr>
                    <p:cNvPr id="6168" name="Group 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5" y="45"/>
                      <a:ext cx="1881" cy="420"/>
                      <a:chOff x="2035" y="45"/>
                      <a:chExt cx="1881" cy="420"/>
                    </a:xfrm>
                  </p:grpSpPr>
                  <p:sp>
                    <p:nvSpPr>
                      <p:cNvPr id="6169" name="AutoShape 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0" y="68"/>
                        <a:ext cx="1269" cy="240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hu-HU" altLang="hu-HU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6170" name="AutoShape 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35" y="45"/>
                        <a:ext cx="1881" cy="420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algn="ctr" defTabSz="912813" hangingPunct="0">
                          <a:lnSpc>
                            <a:spcPts val="2563"/>
                          </a:lnSpc>
                          <a:spcBef>
                            <a:spcPts val="1188"/>
                          </a:spcBef>
                          <a:spcAft>
                            <a:spcPts val="588"/>
                          </a:spcAft>
                          <a:buClr>
                            <a:srgbClr val="000000"/>
                          </a:buClr>
                          <a:buSzPct val="45000"/>
                          <a:tabLst>
                            <a:tab pos="0" algn="l"/>
                            <a:tab pos="457200" algn="l"/>
                            <a:tab pos="912813" algn="l"/>
                            <a:tab pos="1371600" algn="l"/>
                            <a:tab pos="1828800" algn="l"/>
                            <a:tab pos="2286000" algn="l"/>
                            <a:tab pos="2741613" algn="l"/>
                            <a:tab pos="3200400" algn="l"/>
                            <a:tab pos="3657600" algn="l"/>
                            <a:tab pos="4114800" algn="l"/>
                            <a:tab pos="4570413" algn="l"/>
                            <a:tab pos="5029200" algn="l"/>
                            <a:tab pos="5486400" algn="l"/>
                            <a:tab pos="5942013" algn="l"/>
                            <a:tab pos="6399213" algn="l"/>
                            <a:tab pos="6858000" algn="l"/>
                            <a:tab pos="7315200" algn="l"/>
                            <a:tab pos="7770813" algn="l"/>
                            <a:tab pos="8228013" algn="l"/>
                            <a:tab pos="8686800" algn="l"/>
                            <a:tab pos="9144000" algn="l"/>
                          </a:tabLst>
                        </a:pPr>
                        <a:r>
                          <a:rPr lang="hu-HU" altLang="hu-HU" b="1" dirty="0" smtClean="0">
                            <a:solidFill>
                              <a:srgbClr val="000000"/>
                            </a:solidFill>
                          </a:rPr>
                          <a:t>Miről szól </a:t>
                        </a:r>
                        <a:br>
                          <a:rPr lang="hu-HU" altLang="hu-HU" b="1" dirty="0" smtClean="0">
                            <a:solidFill>
                              <a:srgbClr val="000000"/>
                            </a:solidFill>
                          </a:rPr>
                        </a:br>
                        <a:r>
                          <a:rPr lang="hu-HU" altLang="hu-HU" b="1" dirty="0" smtClean="0">
                            <a:solidFill>
                              <a:srgbClr val="000000"/>
                            </a:solidFill>
                          </a:rPr>
                          <a:t>a természettudomány?</a:t>
                        </a:r>
                        <a:endParaRPr lang="en-GB" altLang="hu-HU" b="1" dirty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</p:grpSp>
            </p:grpSp>
          </p:grpSp>
        </p:grpSp>
      </p:grpSp>
      <p:sp>
        <p:nvSpPr>
          <p:cNvPr id="6153" name="Szövegdoboz 1"/>
          <p:cNvSpPr txBox="1">
            <a:spLocks noChangeArrowheads="1"/>
          </p:cNvSpPr>
          <p:nvPr/>
        </p:nvSpPr>
        <p:spPr bwMode="auto">
          <a:xfrm>
            <a:off x="384175" y="1376363"/>
            <a:ext cx="404380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u-HU" sz="2000" dirty="0" smtClean="0"/>
              <a:t>A </a:t>
            </a:r>
            <a:r>
              <a:rPr lang="hu-HU" sz="2000" b="1" dirty="0" smtClean="0"/>
              <a:t>természettudomány</a:t>
            </a:r>
            <a:r>
              <a:rPr lang="hu-HU" sz="2000" dirty="0" smtClean="0"/>
              <a:t> az élő és élettelen természet jelenségeinek, objektumainak tanulmányozásával foglalkozó tudományágak gyűjtőneve. </a:t>
            </a:r>
            <a:r>
              <a:rPr lang="hu-HU" sz="1400" dirty="0" smtClean="0"/>
              <a:t>(</a:t>
            </a:r>
            <a:r>
              <a:rPr lang="hu-HU" sz="1400" dirty="0" err="1" smtClean="0"/>
              <a:t>Wikipédia</a:t>
            </a:r>
            <a:r>
              <a:rPr lang="hu-HU" sz="1400" dirty="0" smtClean="0"/>
              <a:t>)</a:t>
            </a:r>
            <a:endParaRPr lang="hu-HU" altLang="hu-HU" sz="2000" b="1" i="1" dirty="0"/>
          </a:p>
        </p:txBody>
      </p:sp>
      <p:pic>
        <p:nvPicPr>
          <p:cNvPr id="6154" name="Picture 2" descr="logo_lef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913" y="0"/>
            <a:ext cx="9937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3" name="Picture 29" descr="D:\pokol\documents\aktualis\2014 Jedlik-eloadas\forrasok\science_comi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9" y="420695"/>
            <a:ext cx="4499992" cy="6059989"/>
          </a:xfrm>
          <a:prstGeom prst="rect">
            <a:avLst/>
          </a:prstGeom>
          <a:noFill/>
        </p:spPr>
      </p:pic>
      <p:pic>
        <p:nvPicPr>
          <p:cNvPr id="30" name="Picture 5"/>
          <p:cNvPicPr>
            <a:picLocks noChangeAspect="1"/>
          </p:cNvPicPr>
          <p:nvPr/>
        </p:nvPicPr>
        <p:blipFill>
          <a:blip r:embed="rId6" cstate="print"/>
          <a:srcRect t="2" b="6665"/>
          <a:stretch>
            <a:fillRect/>
          </a:stretch>
        </p:blipFill>
        <p:spPr bwMode="auto">
          <a:xfrm>
            <a:off x="2879812" y="4941168"/>
            <a:ext cx="1531651" cy="1437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8" descr="bme_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5337212"/>
            <a:ext cx="24491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AF694B-2380-4063-B0E3-04FE595EB08C}" type="slidenum">
              <a:rPr lang="en-US" smtClean="0"/>
              <a:pPr>
                <a:defRPr/>
              </a:pPr>
              <a:t>20</a:t>
            </a:fld>
            <a:endParaRPr lang="en-US" smtClean="0"/>
          </a:p>
        </p:txBody>
      </p:sp>
      <p:sp>
        <p:nvSpPr>
          <p:cNvPr id="14339" name="Rectangle 11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14340" name="Picture 12" descr="bm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Line 6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14342" name="Group 1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14346" name="Rectangle 4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en-GB" altLang="hu-HU" sz="1600" b="1" dirty="0" smtClean="0">
                  <a:solidFill>
                    <a:srgbClr val="000000"/>
                  </a:solidFill>
                </a:rPr>
                <a:t>, 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  <a:p>
              <a:pPr algn="ctr">
                <a:spcBef>
                  <a:spcPct val="20000"/>
                </a:spcBef>
              </a:pPr>
              <a:endParaRPr lang="en-GB" altLang="hu-HU" sz="1600" b="1" dirty="0"/>
            </a:p>
          </p:txBody>
        </p:sp>
        <p:sp>
          <p:nvSpPr>
            <p:cNvPr id="14347" name="Line 5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14343" name="Picture 16" descr="euratom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250" y="0"/>
            <a:ext cx="5397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2" descr="D:\PokolDok\1docs\aktualis\2011-12-1_Oktatas\Korszeru nuklearis energiatermeles\Új mappa\hs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775" y="438150"/>
            <a:ext cx="85344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9F4300-B75C-4C4E-AB65-41C9FA5BAD67}" type="slidenum">
              <a:rPr lang="en-US" smtClean="0"/>
              <a:pPr>
                <a:defRPr/>
              </a:pPr>
              <a:t>21</a:t>
            </a:fld>
            <a:endParaRPr lang="en-US" smtClean="0"/>
          </a:p>
        </p:txBody>
      </p:sp>
      <p:sp>
        <p:nvSpPr>
          <p:cNvPr id="15363" name="Rectangle 11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15364" name="Picture 12" descr="bm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15366" name="Group 1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15370" name="Rectangle 4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en-GB" altLang="hu-HU" sz="1600" b="1" dirty="0" smtClean="0">
                  <a:solidFill>
                    <a:srgbClr val="000000"/>
                  </a:solidFill>
                </a:rPr>
                <a:t>, 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  <a:p>
              <a:pPr algn="ctr">
                <a:spcBef>
                  <a:spcPct val="20000"/>
                </a:spcBef>
              </a:pPr>
              <a:endParaRPr lang="en-GB" altLang="hu-HU" sz="1600" b="1" dirty="0"/>
            </a:p>
          </p:txBody>
        </p:sp>
        <p:sp>
          <p:nvSpPr>
            <p:cNvPr id="15371" name="Line 5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15367" name="Picture 16" descr="euratom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250" y="0"/>
            <a:ext cx="5397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2" descr="D:\PokolDok\1docs\aktualis\2011-12-1_Oktatas\Korszeru nuklearis energiatermeles\Új mappa\Figure 2. Tokamak TEXTOR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650" y="476250"/>
            <a:ext cx="9088438" cy="602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1B952-B436-4DC4-906F-2AD290335E0F}" type="slidenum">
              <a:rPr lang="en-US" smtClean="0"/>
              <a:pPr>
                <a:defRPr/>
              </a:pPr>
              <a:t>22</a:t>
            </a:fld>
            <a:endParaRPr lang="en-US" smtClean="0"/>
          </a:p>
        </p:txBody>
      </p:sp>
      <p:sp>
        <p:nvSpPr>
          <p:cNvPr id="16387" name="Rectangle 11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16388" name="Picture 12" descr="bm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Line 6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16390" name="Group 1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16394" name="Rectangle 4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en-GB" altLang="hu-HU" sz="1600" b="1" dirty="0" smtClean="0">
                  <a:solidFill>
                    <a:srgbClr val="000000"/>
                  </a:solidFill>
                </a:rPr>
                <a:t>, 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  <a:p>
              <a:pPr algn="ctr">
                <a:spcBef>
                  <a:spcPct val="20000"/>
                </a:spcBef>
              </a:pPr>
              <a:endParaRPr lang="en-GB" altLang="hu-HU" sz="1600" b="1" dirty="0"/>
            </a:p>
          </p:txBody>
        </p:sp>
        <p:sp>
          <p:nvSpPr>
            <p:cNvPr id="16395" name="Line 5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16391" name="Picture 16" descr="euratom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250" y="0"/>
            <a:ext cx="5397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2" descr="D:\PokolDok\1docs\aktualis\2011-12-1_Oktatas\Korszeru nuklearis energiatermeles\Új mappa\START plasma we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400" y="512763"/>
            <a:ext cx="8486775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63C752-F44F-43FD-8C26-9CD5269652CB}" type="slidenum">
              <a:rPr lang="en-US" smtClean="0"/>
              <a:pPr>
                <a:defRPr/>
              </a:pPr>
              <a:t>23</a:t>
            </a:fld>
            <a:endParaRPr lang="en-US" smtClean="0"/>
          </a:p>
        </p:txBody>
      </p:sp>
      <p:sp>
        <p:nvSpPr>
          <p:cNvPr id="17411" name="Rectangle 11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17412" name="Picture 12" descr="bm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Line 6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17414" name="Group 1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17418" name="Rectangle 4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en-GB" altLang="hu-HU" sz="1600" b="1" dirty="0" smtClean="0">
                  <a:solidFill>
                    <a:srgbClr val="000000"/>
                  </a:solidFill>
                </a:rPr>
                <a:t>, 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  <a:p>
              <a:pPr algn="ctr">
                <a:spcBef>
                  <a:spcPct val="20000"/>
                </a:spcBef>
              </a:pPr>
              <a:endParaRPr lang="en-GB" altLang="hu-HU" sz="1600" b="1" dirty="0"/>
            </a:p>
          </p:txBody>
        </p:sp>
        <p:sp>
          <p:nvSpPr>
            <p:cNvPr id="17419" name="Line 5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17415" name="Picture 16" descr="euratom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250" y="0"/>
            <a:ext cx="5397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2" descr="D:\PokolDok\1docs\aktualis\2011-12-1_Oktatas\Korszeru nuklearis energiatermeles\Új mappa\stellarato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8300"/>
            <a:ext cx="9871075" cy="615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0AB470-17D3-4DFF-AF31-AC2461792BB2}" type="slidenum">
              <a:rPr lang="en-US" smtClean="0"/>
              <a:pPr>
                <a:defRPr/>
              </a:pPr>
              <a:t>24</a:t>
            </a:fld>
            <a:endParaRPr lang="en-US" smtClean="0"/>
          </a:p>
        </p:txBody>
      </p:sp>
      <p:sp>
        <p:nvSpPr>
          <p:cNvPr id="18435" name="Rectangle 11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18436" name="Picture 12" descr="bm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Line 6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18438" name="Group 1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18448" name="Rectangle 4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en-GB" altLang="hu-HU" sz="1600" b="1" dirty="0" smtClean="0">
                  <a:solidFill>
                    <a:srgbClr val="000000"/>
                  </a:solidFill>
                </a:rPr>
                <a:t>, 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  <a:p>
              <a:pPr algn="ctr">
                <a:spcBef>
                  <a:spcPct val="20000"/>
                </a:spcBef>
              </a:pPr>
              <a:endParaRPr lang="en-GB" altLang="hu-HU" sz="1600" b="1" dirty="0"/>
            </a:p>
          </p:txBody>
        </p:sp>
        <p:sp>
          <p:nvSpPr>
            <p:cNvPr id="18449" name="Line 5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18439" name="Picture 16" descr="euratom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250" y="0"/>
            <a:ext cx="5397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Line 4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2400" b="1" kern="1200" dirty="0" smtClean="0">
                <a:solidFill>
                  <a:srgbClr val="000000"/>
                </a:solidFill>
                <a:ea typeface="+mn-ea"/>
                <a:cs typeface="+mn-cs"/>
              </a:rPr>
              <a:t>Transzport mágnesesen összetartott fúziós plazmákban</a:t>
            </a:r>
            <a:r>
              <a:rPr lang="en-US" sz="2400" b="1" kern="1200" dirty="0" smtClean="0">
                <a:solidFill>
                  <a:srgbClr val="000000"/>
                </a:solidFill>
                <a:ea typeface="+mn-ea"/>
                <a:cs typeface="+mn-cs"/>
              </a:rPr>
              <a:t/>
            </a:r>
            <a:br>
              <a:rPr lang="en-US" sz="2400" b="1" kern="1200" dirty="0" smtClean="0">
                <a:solidFill>
                  <a:srgbClr val="000000"/>
                </a:solidFill>
                <a:ea typeface="+mn-ea"/>
                <a:cs typeface="+mn-cs"/>
              </a:rPr>
            </a:br>
            <a:r>
              <a:rPr lang="hu-HU" sz="2400" b="1" kern="1200" dirty="0" smtClean="0">
                <a:solidFill>
                  <a:srgbClr val="000000"/>
                </a:solidFill>
                <a:ea typeface="+mn-ea"/>
                <a:cs typeface="+mn-cs"/>
              </a:rPr>
              <a:t>(véges összetartás)</a:t>
            </a:r>
            <a:endParaRPr lang="en-US" sz="2400" b="1" kern="1200" dirty="0" smtClean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539750" y="1628775"/>
            <a:ext cx="6858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>
                <a:latin typeface="Arial" pitchFamily="34" charset="0"/>
              </a:rPr>
              <a:t>Bár a részecskék közötti ütközések ritkák (a szabad úthossz 10-100 m), mégsem elhanyagolhatók.</a:t>
            </a:r>
            <a:endParaRPr lang="en-US" altLang="hu-HU" sz="1800">
              <a:latin typeface="Arial" pitchFamily="34" charset="0"/>
            </a:endParaRPr>
          </a:p>
        </p:txBody>
      </p:sp>
      <p:pic>
        <p:nvPicPr>
          <p:cNvPr id="18443" name="Picture 11" descr="class_trans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163" y="2565400"/>
            <a:ext cx="3298825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4306888" y="2636838"/>
            <a:ext cx="41148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hu-HU" altLang="hu-HU" sz="1800">
                <a:solidFill>
                  <a:srgbClr val="FF0000"/>
                </a:solidFill>
                <a:latin typeface="Arial" pitchFamily="34" charset="0"/>
              </a:rPr>
              <a:t>Klasszikus transzport</a:t>
            </a:r>
            <a:r>
              <a:rPr lang="hu-HU" altLang="hu-HU" sz="1800">
                <a:latin typeface="Arial" pitchFamily="34" charset="0"/>
              </a:rPr>
              <a:t>. Véletlen lépések, a lépés nagysága a Larmor-sugár.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altLang="hu-HU" sz="1800">
                <a:solidFill>
                  <a:srgbClr val="FF0000"/>
                </a:solidFill>
                <a:latin typeface="Arial" pitchFamily="34" charset="0"/>
              </a:rPr>
              <a:t>Neoklasszikus transzport</a:t>
            </a:r>
            <a:r>
              <a:rPr lang="hu-HU" altLang="hu-HU" sz="1800">
                <a:latin typeface="Arial" pitchFamily="34" charset="0"/>
              </a:rPr>
              <a:t> = klasszikus transzport+toroidális geometria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altLang="hu-HU" sz="1800">
                <a:solidFill>
                  <a:srgbClr val="FF0000"/>
                </a:solidFill>
                <a:latin typeface="Arial" pitchFamily="34" charset="0"/>
              </a:rPr>
              <a:t>Anomális</a:t>
            </a:r>
            <a:r>
              <a:rPr lang="hu-HU" altLang="hu-HU" sz="1800">
                <a:latin typeface="Arial" pitchFamily="34" charset="0"/>
              </a:rPr>
              <a:t> transzport</a:t>
            </a:r>
            <a:endParaRPr lang="en-US" altLang="hu-HU" sz="1800">
              <a:latin typeface="Arial" pitchFamily="34" charset="0"/>
            </a:endParaRP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4775200" y="5380038"/>
            <a:ext cx="4081463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>
                <a:solidFill>
                  <a:srgbClr val="FF0000"/>
                </a:solidFill>
                <a:latin typeface="Arial" pitchFamily="34" charset="0"/>
              </a:rPr>
              <a:t>Plazma turbulencia</a:t>
            </a:r>
          </a:p>
          <a:p>
            <a:pPr>
              <a:spcBef>
                <a:spcPct val="50000"/>
              </a:spcBef>
            </a:pPr>
            <a:endParaRPr lang="hu-HU" altLang="hu-HU" sz="1800">
              <a:solidFill>
                <a:srgbClr val="FF0000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altLang="hu-HU" sz="180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8446" name="AutoShape 14"/>
          <p:cNvSpPr>
            <a:spLocks noChangeArrowheads="1"/>
          </p:cNvSpPr>
          <p:nvPr/>
        </p:nvSpPr>
        <p:spPr bwMode="auto">
          <a:xfrm>
            <a:off x="5638800" y="4833938"/>
            <a:ext cx="3810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alt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5A69A-431F-4639-B3B8-F62FE3E20664}" type="slidenum">
              <a:rPr lang="en-US" smtClean="0"/>
              <a:pPr>
                <a:defRPr/>
              </a:pPr>
              <a:t>25</a:t>
            </a:fld>
            <a:endParaRPr lang="en-US" smtClean="0"/>
          </a:p>
        </p:txBody>
      </p:sp>
      <p:sp>
        <p:nvSpPr>
          <p:cNvPr id="19459" name="Rectangle 11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19460" name="Picture 12" descr="bme_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Line 6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19462" name="Group 1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19469" name="Rectangle 4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en-GB" altLang="hu-HU" sz="1600" b="1" dirty="0" smtClean="0">
                  <a:solidFill>
                    <a:srgbClr val="000000"/>
                  </a:solidFill>
                </a:rPr>
                <a:t>, 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  <a:p>
              <a:pPr algn="ctr">
                <a:spcBef>
                  <a:spcPct val="20000"/>
                </a:spcBef>
              </a:pPr>
              <a:endParaRPr lang="en-GB" altLang="hu-HU" sz="1600" b="1" dirty="0"/>
            </a:p>
          </p:txBody>
        </p:sp>
        <p:sp>
          <p:nvSpPr>
            <p:cNvPr id="19470" name="Line 5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19463" name="Picture 16" descr="euratom_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04250" y="0"/>
            <a:ext cx="5397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Line 4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defTabSz="912813" eaLnBrk="1">
              <a:lnSpc>
                <a:spcPts val="2563"/>
              </a:lnSpc>
              <a:spcBef>
                <a:spcPts val="1188"/>
              </a:spcBef>
              <a:spcAft>
                <a:spcPts val="588"/>
              </a:spcAft>
              <a:buClr>
                <a:srgbClr val="000000"/>
              </a:buClr>
              <a:buSzPct val="45000"/>
              <a:tabLst>
                <a:tab pos="0" algn="l"/>
                <a:tab pos="457200" algn="l"/>
                <a:tab pos="912813" algn="l"/>
                <a:tab pos="1371600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0413" algn="l"/>
                <a:tab pos="5029200" algn="l"/>
                <a:tab pos="5486400" algn="l"/>
                <a:tab pos="5942013" algn="l"/>
                <a:tab pos="6399213" algn="l"/>
                <a:tab pos="6858000" algn="l"/>
                <a:tab pos="7315200" algn="l"/>
                <a:tab pos="7770813" algn="l"/>
                <a:tab pos="8228013" algn="l"/>
                <a:tab pos="8686800" algn="l"/>
                <a:tab pos="9144000" algn="l"/>
              </a:tabLst>
              <a:defRPr/>
            </a:pPr>
            <a:r>
              <a:rPr lang="hu-HU" sz="2400" b="1" kern="1200" dirty="0" smtClean="0">
                <a:solidFill>
                  <a:srgbClr val="000000"/>
                </a:solidFill>
                <a:ea typeface="+mn-ea"/>
                <a:cs typeface="+mn-cs"/>
              </a:rPr>
              <a:t>Plazma turbulencia</a:t>
            </a:r>
            <a:endParaRPr lang="en-US" sz="2400" b="1" kern="1200" dirty="0" smtClean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9466" name="Text Box 13"/>
          <p:cNvSpPr txBox="1">
            <a:spLocks noChangeArrowheads="1"/>
          </p:cNvSpPr>
          <p:nvPr/>
        </p:nvSpPr>
        <p:spPr bwMode="auto">
          <a:xfrm>
            <a:off x="3203575" y="5380038"/>
            <a:ext cx="4081463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hu-HU" altLang="hu-HU" sz="1800">
              <a:solidFill>
                <a:srgbClr val="FF0000"/>
              </a:solidFill>
              <a:latin typeface="Arial" pitchFamily="34" charset="0"/>
              <a:hlinkClick r:id="rId9"/>
            </a:endParaRPr>
          </a:p>
          <a:p>
            <a:pPr>
              <a:spcBef>
                <a:spcPct val="50000"/>
              </a:spcBef>
            </a:pPr>
            <a:endParaRPr lang="hu-HU" altLang="hu-HU" sz="1800">
              <a:solidFill>
                <a:srgbClr val="FF0000"/>
              </a:solidFill>
              <a:latin typeface="Arial" pitchFamily="34" charset="0"/>
              <a:hlinkClick r:id="rId9"/>
            </a:endParaRPr>
          </a:p>
          <a:p>
            <a:pPr>
              <a:spcBef>
                <a:spcPct val="50000"/>
              </a:spcBef>
            </a:pPr>
            <a:r>
              <a:rPr lang="hu-HU" altLang="hu-HU" sz="1800">
                <a:solidFill>
                  <a:srgbClr val="FF0000"/>
                </a:solidFill>
                <a:latin typeface="Arial" pitchFamily="34" charset="0"/>
                <a:hlinkClick r:id="rId9"/>
              </a:rPr>
              <a:t>https://fusion.gat.com/theory/Gyro</a:t>
            </a:r>
            <a:endParaRPr lang="hu-HU" altLang="hu-HU" sz="1800">
              <a:solidFill>
                <a:srgbClr val="FF0000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endParaRPr lang="hu-HU" altLang="hu-HU" sz="1800">
              <a:solidFill>
                <a:srgbClr val="FF0000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altLang="hu-HU" sz="180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18" name="N32o6d0.8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55663" y="1143000"/>
            <a:ext cx="7640637" cy="509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10718_1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7272300" y="76470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7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00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3429000"/>
            <a:ext cx="4238625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56EEDC-C9F4-4757-B860-17BA6EE1928C}" type="slidenum">
              <a:rPr lang="en-US" smtClean="0"/>
              <a:pPr>
                <a:defRPr/>
              </a:pPr>
              <a:t>26</a:t>
            </a:fld>
            <a:endParaRPr lang="en-US" smtClean="0"/>
          </a:p>
        </p:txBody>
      </p:sp>
      <p:sp>
        <p:nvSpPr>
          <p:cNvPr id="22532" name="Rectangle 11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22533" name="Picture 12" descr="bme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Line 6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22535" name="Group 1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22557" name="Rectangle 4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en-GB" altLang="hu-HU" sz="1600" b="1" dirty="0" smtClean="0">
                  <a:solidFill>
                    <a:srgbClr val="000000"/>
                  </a:solidFill>
                </a:rPr>
                <a:t>, 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  <a:p>
              <a:pPr algn="ctr">
                <a:spcBef>
                  <a:spcPct val="20000"/>
                </a:spcBef>
              </a:pPr>
              <a:endParaRPr lang="en-GB" altLang="hu-HU" sz="1600" b="1" dirty="0"/>
            </a:p>
          </p:txBody>
        </p:sp>
        <p:sp>
          <p:nvSpPr>
            <p:cNvPr id="22558" name="Line 5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22536" name="Picture 16" descr="euratom_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04250" y="0"/>
            <a:ext cx="5397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7" name="Line 4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pic>
        <p:nvPicPr>
          <p:cNvPr id="22538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40250" y="3033713"/>
            <a:ext cx="4603750" cy="328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9" name="AutoShape 11"/>
          <p:cNvSpPr>
            <a:spLocks noChangeArrowheads="1"/>
          </p:cNvSpPr>
          <p:nvPr/>
        </p:nvSpPr>
        <p:spPr bwMode="auto">
          <a:xfrm>
            <a:off x="1439863" y="1773238"/>
            <a:ext cx="3659187" cy="1096962"/>
          </a:xfrm>
          <a:prstGeom prst="roundRect">
            <a:avLst>
              <a:gd name="adj" fmla="val 125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hangingPunct="0">
              <a:lnSpc>
                <a:spcPts val="2025"/>
              </a:lnSpc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altLang="hu-HU" sz="1800">
                <a:latin typeface="Arial Unicode MS" pitchFamily="34" charset="-128"/>
              </a:rPr>
              <a:t>Kontrollált plazma-fal kölcsönhatás: </a:t>
            </a:r>
          </a:p>
          <a:p>
            <a:pPr hangingPunct="0">
              <a:lnSpc>
                <a:spcPct val="102000"/>
              </a:lnSpc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altLang="hu-HU" sz="1800">
                <a:solidFill>
                  <a:srgbClr val="3333CC"/>
                </a:solidFill>
                <a:latin typeface="Arial Unicode MS" pitchFamily="34" charset="-128"/>
              </a:rPr>
              <a:t>    </a:t>
            </a:r>
            <a:r>
              <a:rPr lang="hu-HU" altLang="hu-HU" sz="1800" b="1">
                <a:solidFill>
                  <a:srgbClr val="3333CC"/>
                </a:solidFill>
                <a:latin typeface="Arial Unicode MS" pitchFamily="34" charset="-128"/>
              </a:rPr>
              <a:t>divertor</a:t>
            </a:r>
          </a:p>
          <a:p>
            <a:pPr hangingPunct="0">
              <a:lnSpc>
                <a:spcPct val="102000"/>
              </a:lnSpc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hu-HU" altLang="hu-HU" sz="1800">
              <a:solidFill>
                <a:srgbClr val="3333CC"/>
              </a:solidFill>
              <a:latin typeface="Arial Unicode MS" pitchFamily="34" charset="-128"/>
            </a:endParaRPr>
          </a:p>
          <a:p>
            <a:pPr hangingPunct="0">
              <a:lnSpc>
                <a:spcPct val="102000"/>
              </a:lnSpc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altLang="hu-HU" sz="1800">
                <a:solidFill>
                  <a:srgbClr val="FF0000"/>
                </a:solidFill>
                <a:latin typeface="Arial Unicode MS" pitchFamily="34" charset="-128"/>
              </a:rPr>
              <a:t>Tipikus hőterhelés 1-100 MW/m</a:t>
            </a:r>
            <a:r>
              <a:rPr lang="hu-HU" altLang="hu-HU" sz="1800" baseline="30000">
                <a:solidFill>
                  <a:srgbClr val="FF0000"/>
                </a:solidFill>
                <a:latin typeface="Arial Unicode MS" pitchFamily="34" charset="-128"/>
              </a:rPr>
              <a:t>2 </a:t>
            </a:r>
          </a:p>
        </p:txBody>
      </p:sp>
      <p:pic>
        <p:nvPicPr>
          <p:cNvPr id="22540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1863" y="1204913"/>
            <a:ext cx="2808287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1" name="Line 13"/>
          <p:cNvSpPr>
            <a:spLocks noChangeShapeType="1"/>
          </p:cNvSpPr>
          <p:nvPr/>
        </p:nvSpPr>
        <p:spPr bwMode="auto">
          <a:xfrm>
            <a:off x="3635375" y="2960688"/>
            <a:ext cx="1657350" cy="2808287"/>
          </a:xfrm>
          <a:prstGeom prst="line">
            <a:avLst/>
          </a:prstGeom>
          <a:noFill/>
          <a:ln w="3816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grpSp>
        <p:nvGrpSpPr>
          <p:cNvPr id="22542" name="Group 14"/>
          <p:cNvGrpSpPr>
            <a:grpSpLocks/>
          </p:cNvGrpSpPr>
          <p:nvPr/>
        </p:nvGrpSpPr>
        <p:grpSpPr bwMode="auto">
          <a:xfrm>
            <a:off x="3363913" y="441325"/>
            <a:ext cx="3076575" cy="396875"/>
            <a:chOff x="2217" y="68"/>
            <a:chExt cx="1940" cy="250"/>
          </a:xfrm>
        </p:grpSpPr>
        <p:sp>
          <p:nvSpPr>
            <p:cNvPr id="22545" name="AutoShape 15"/>
            <p:cNvSpPr>
              <a:spLocks noChangeArrowheads="1"/>
            </p:cNvSpPr>
            <p:nvPr/>
          </p:nvSpPr>
          <p:spPr bwMode="auto">
            <a:xfrm>
              <a:off x="2540" y="68"/>
              <a:ext cx="1280" cy="250"/>
            </a:xfrm>
            <a:prstGeom prst="roundRect">
              <a:avLst>
                <a:gd name="adj" fmla="val 398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 altLang="hu-HU"/>
            </a:p>
          </p:txBody>
        </p:sp>
        <p:grpSp>
          <p:nvGrpSpPr>
            <p:cNvPr id="22546" name="Group 16"/>
            <p:cNvGrpSpPr>
              <a:grpSpLocks/>
            </p:cNvGrpSpPr>
            <p:nvPr/>
          </p:nvGrpSpPr>
          <p:grpSpPr bwMode="auto">
            <a:xfrm>
              <a:off x="2217" y="68"/>
              <a:ext cx="1940" cy="246"/>
              <a:chOff x="2217" y="68"/>
              <a:chExt cx="1940" cy="246"/>
            </a:xfrm>
          </p:grpSpPr>
          <p:sp>
            <p:nvSpPr>
              <p:cNvPr id="22547" name="AutoShape 17"/>
              <p:cNvSpPr>
                <a:spLocks noChangeArrowheads="1"/>
              </p:cNvSpPr>
              <p:nvPr/>
            </p:nvSpPr>
            <p:spPr bwMode="auto">
              <a:xfrm>
                <a:off x="2540" y="68"/>
                <a:ext cx="1276" cy="246"/>
              </a:xfrm>
              <a:prstGeom prst="roundRect">
                <a:avLst>
                  <a:gd name="adj" fmla="val 40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altLang="hu-HU"/>
              </a:p>
            </p:txBody>
          </p:sp>
          <p:grpSp>
            <p:nvGrpSpPr>
              <p:cNvPr id="22548" name="Group 18"/>
              <p:cNvGrpSpPr>
                <a:grpSpLocks/>
              </p:cNvGrpSpPr>
              <p:nvPr/>
            </p:nvGrpSpPr>
            <p:grpSpPr bwMode="auto">
              <a:xfrm>
                <a:off x="2217" y="68"/>
                <a:ext cx="1940" cy="243"/>
                <a:chOff x="2217" y="68"/>
                <a:chExt cx="1940" cy="243"/>
              </a:xfrm>
            </p:grpSpPr>
            <p:sp>
              <p:nvSpPr>
                <p:cNvPr id="22549" name="AutoShape 19"/>
                <p:cNvSpPr>
                  <a:spLocks noChangeArrowheads="1"/>
                </p:cNvSpPr>
                <p:nvPr/>
              </p:nvSpPr>
              <p:spPr bwMode="auto">
                <a:xfrm>
                  <a:off x="2540" y="68"/>
                  <a:ext cx="1273" cy="243"/>
                </a:xfrm>
                <a:prstGeom prst="roundRect">
                  <a:avLst>
                    <a:gd name="adj" fmla="val 412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 altLang="hu-HU"/>
                </a:p>
              </p:txBody>
            </p:sp>
            <p:grpSp>
              <p:nvGrpSpPr>
                <p:cNvPr id="22550" name="Group 20"/>
                <p:cNvGrpSpPr>
                  <a:grpSpLocks/>
                </p:cNvGrpSpPr>
                <p:nvPr/>
              </p:nvGrpSpPr>
              <p:grpSpPr bwMode="auto">
                <a:xfrm>
                  <a:off x="2217" y="68"/>
                  <a:ext cx="1940" cy="241"/>
                  <a:chOff x="2217" y="68"/>
                  <a:chExt cx="1940" cy="241"/>
                </a:xfrm>
              </p:grpSpPr>
              <p:sp>
                <p:nvSpPr>
                  <p:cNvPr id="22551" name="AutoShape 21"/>
                  <p:cNvSpPr>
                    <a:spLocks noChangeArrowheads="1"/>
                  </p:cNvSpPr>
                  <p:nvPr/>
                </p:nvSpPr>
                <p:spPr bwMode="auto">
                  <a:xfrm>
                    <a:off x="2540" y="68"/>
                    <a:ext cx="1271" cy="241"/>
                  </a:xfrm>
                  <a:prstGeom prst="roundRect">
                    <a:avLst>
                      <a:gd name="adj" fmla="val 417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 altLang="hu-HU"/>
                  </a:p>
                </p:txBody>
              </p:sp>
              <p:grpSp>
                <p:nvGrpSpPr>
                  <p:cNvPr id="22552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2217" y="68"/>
                    <a:ext cx="1940" cy="240"/>
                    <a:chOff x="2217" y="68"/>
                    <a:chExt cx="1940" cy="240"/>
                  </a:xfrm>
                </p:grpSpPr>
                <p:sp>
                  <p:nvSpPr>
                    <p:cNvPr id="22553" name="AutoShap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0" y="68"/>
                      <a:ext cx="1269" cy="240"/>
                    </a:xfrm>
                    <a:prstGeom prst="roundRect">
                      <a:avLst>
                        <a:gd name="adj" fmla="val 417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 altLang="hu-HU"/>
                    </a:p>
                  </p:txBody>
                </p:sp>
                <p:grpSp>
                  <p:nvGrpSpPr>
                    <p:cNvPr id="22554" name="Group 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17" y="68"/>
                      <a:ext cx="1940" cy="240"/>
                      <a:chOff x="2217" y="68"/>
                      <a:chExt cx="1940" cy="240"/>
                    </a:xfrm>
                  </p:grpSpPr>
                  <p:sp>
                    <p:nvSpPr>
                      <p:cNvPr id="22555" name="AutoShape 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0" y="68"/>
                        <a:ext cx="1269" cy="240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GB" altLang="hu-HU"/>
                      </a:p>
                    </p:txBody>
                  </p:sp>
                  <p:sp>
                    <p:nvSpPr>
                      <p:cNvPr id="22556" name="AutoShape 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17" y="68"/>
                        <a:ext cx="1940" cy="210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algn="ctr" defTabSz="912813" hangingPunct="0">
                          <a:lnSpc>
                            <a:spcPts val="2563"/>
                          </a:lnSpc>
                          <a:spcBef>
                            <a:spcPts val="1188"/>
                          </a:spcBef>
                          <a:spcAft>
                            <a:spcPts val="588"/>
                          </a:spcAft>
                          <a:buClr>
                            <a:srgbClr val="000000"/>
                          </a:buClr>
                          <a:buSzPct val="45000"/>
                          <a:buFont typeface="StarSymbol"/>
                          <a:buNone/>
                          <a:tabLst>
                            <a:tab pos="0" algn="l"/>
                            <a:tab pos="457200" algn="l"/>
                            <a:tab pos="912813" algn="l"/>
                            <a:tab pos="1371600" algn="l"/>
                            <a:tab pos="1828800" algn="l"/>
                            <a:tab pos="2286000" algn="l"/>
                            <a:tab pos="2741613" algn="l"/>
                            <a:tab pos="3200400" algn="l"/>
                            <a:tab pos="3657600" algn="l"/>
                            <a:tab pos="4114800" algn="l"/>
                            <a:tab pos="4570413" algn="l"/>
                            <a:tab pos="5029200" algn="l"/>
                            <a:tab pos="5486400" algn="l"/>
                            <a:tab pos="5942013" algn="l"/>
                            <a:tab pos="6399213" algn="l"/>
                            <a:tab pos="6858000" algn="l"/>
                            <a:tab pos="7315200" algn="l"/>
                            <a:tab pos="7770813" algn="l"/>
                            <a:tab pos="8228013" algn="l"/>
                            <a:tab pos="8686800" algn="l"/>
                            <a:tab pos="9144000" algn="l"/>
                          </a:tabLst>
                        </a:pPr>
                        <a:r>
                          <a:rPr lang="hu-HU" altLang="hu-HU" b="1">
                            <a:solidFill>
                              <a:srgbClr val="000000"/>
                            </a:solidFill>
                          </a:rPr>
                          <a:t>Plazmahatároló elemek</a:t>
                        </a:r>
                        <a:endParaRPr lang="en-GB" altLang="hu-HU" b="1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</p:grpSp>
            </p:grpSp>
          </p:grpSp>
        </p:grpSp>
      </p:grpSp>
      <p:sp>
        <p:nvSpPr>
          <p:cNvPr id="22543" name="Text Box 27"/>
          <p:cNvSpPr txBox="1">
            <a:spLocks noChangeArrowheads="1"/>
          </p:cNvSpPr>
          <p:nvPr/>
        </p:nvSpPr>
        <p:spPr bwMode="auto">
          <a:xfrm>
            <a:off x="285750" y="908050"/>
            <a:ext cx="885825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hangingPunct="0">
              <a:lnSpc>
                <a:spcPts val="2025"/>
              </a:lnSpc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hu-HU" sz="1800">
                <a:latin typeface="Arial Unicode MS" pitchFamily="34" charset="-128"/>
              </a:rPr>
              <a:t>A plazma szélére kijutó részecskék bombázzák a falat amelynek</a:t>
            </a:r>
          </a:p>
          <a:p>
            <a:pPr hangingPunct="0">
              <a:lnSpc>
                <a:spcPct val="102000"/>
              </a:lnSpc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hu-HU" sz="1800">
                <a:latin typeface="Arial Unicode MS" pitchFamily="34" charset="-128"/>
              </a:rPr>
              <a:t>anyaga szennyezi a plazmát.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0CB87-ED00-4FAD-B6CB-461DC090F4C4}" type="slidenum">
              <a:rPr lang="en-US" smtClean="0"/>
              <a:pPr>
                <a:defRPr/>
              </a:pPr>
              <a:t>27</a:t>
            </a:fld>
            <a:endParaRPr lang="en-US" smtClean="0"/>
          </a:p>
        </p:txBody>
      </p:sp>
      <p:sp>
        <p:nvSpPr>
          <p:cNvPr id="23555" name="Rectangle 11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23556" name="Picture 12" descr="bm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Line 6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23558" name="Group 1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23575" name="Rectangle 4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en-GB" altLang="hu-HU" sz="1600" b="1" dirty="0" smtClean="0">
                  <a:solidFill>
                    <a:srgbClr val="000000"/>
                  </a:solidFill>
                </a:rPr>
                <a:t>, 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  <a:p>
              <a:pPr algn="ctr">
                <a:spcBef>
                  <a:spcPct val="20000"/>
                </a:spcBef>
              </a:pPr>
              <a:endParaRPr lang="en-GB" altLang="hu-HU" sz="1600" b="1" dirty="0"/>
            </a:p>
          </p:txBody>
        </p:sp>
        <p:sp>
          <p:nvSpPr>
            <p:cNvPr id="23576" name="Line 5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23559" name="Picture 16" descr="euratom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250" y="0"/>
            <a:ext cx="5397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60" name="Group 9"/>
          <p:cNvGrpSpPr>
            <a:grpSpLocks/>
          </p:cNvGrpSpPr>
          <p:nvPr/>
        </p:nvGrpSpPr>
        <p:grpSpPr bwMode="auto">
          <a:xfrm>
            <a:off x="2047875" y="404813"/>
            <a:ext cx="5086350" cy="396875"/>
            <a:chOff x="1632" y="68"/>
            <a:chExt cx="3204" cy="250"/>
          </a:xfrm>
        </p:grpSpPr>
        <p:sp>
          <p:nvSpPr>
            <p:cNvPr id="23563" name="AutoShape 10"/>
            <p:cNvSpPr>
              <a:spLocks noChangeArrowheads="1"/>
            </p:cNvSpPr>
            <p:nvPr/>
          </p:nvSpPr>
          <p:spPr bwMode="auto">
            <a:xfrm>
              <a:off x="2540" y="68"/>
              <a:ext cx="1280" cy="250"/>
            </a:xfrm>
            <a:prstGeom prst="roundRect">
              <a:avLst>
                <a:gd name="adj" fmla="val 398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 altLang="hu-HU"/>
            </a:p>
          </p:txBody>
        </p:sp>
        <p:grpSp>
          <p:nvGrpSpPr>
            <p:cNvPr id="23564" name="Group 11"/>
            <p:cNvGrpSpPr>
              <a:grpSpLocks/>
            </p:cNvGrpSpPr>
            <p:nvPr/>
          </p:nvGrpSpPr>
          <p:grpSpPr bwMode="auto">
            <a:xfrm>
              <a:off x="1632" y="68"/>
              <a:ext cx="3204" cy="246"/>
              <a:chOff x="1632" y="68"/>
              <a:chExt cx="3204" cy="246"/>
            </a:xfrm>
          </p:grpSpPr>
          <p:sp>
            <p:nvSpPr>
              <p:cNvPr id="23565" name="AutoShape 12"/>
              <p:cNvSpPr>
                <a:spLocks noChangeArrowheads="1"/>
              </p:cNvSpPr>
              <p:nvPr/>
            </p:nvSpPr>
            <p:spPr bwMode="auto">
              <a:xfrm>
                <a:off x="2540" y="68"/>
                <a:ext cx="1276" cy="246"/>
              </a:xfrm>
              <a:prstGeom prst="roundRect">
                <a:avLst>
                  <a:gd name="adj" fmla="val 40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altLang="hu-HU"/>
              </a:p>
            </p:txBody>
          </p:sp>
          <p:grpSp>
            <p:nvGrpSpPr>
              <p:cNvPr id="23566" name="Group 13"/>
              <p:cNvGrpSpPr>
                <a:grpSpLocks/>
              </p:cNvGrpSpPr>
              <p:nvPr/>
            </p:nvGrpSpPr>
            <p:grpSpPr bwMode="auto">
              <a:xfrm>
                <a:off x="1632" y="68"/>
                <a:ext cx="3204" cy="243"/>
                <a:chOff x="1632" y="68"/>
                <a:chExt cx="3204" cy="243"/>
              </a:xfrm>
            </p:grpSpPr>
            <p:sp>
              <p:nvSpPr>
                <p:cNvPr id="23567" name="AutoShape 14"/>
                <p:cNvSpPr>
                  <a:spLocks noChangeArrowheads="1"/>
                </p:cNvSpPr>
                <p:nvPr/>
              </p:nvSpPr>
              <p:spPr bwMode="auto">
                <a:xfrm>
                  <a:off x="2540" y="68"/>
                  <a:ext cx="1273" cy="243"/>
                </a:xfrm>
                <a:prstGeom prst="roundRect">
                  <a:avLst>
                    <a:gd name="adj" fmla="val 412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 altLang="hu-HU"/>
                </a:p>
              </p:txBody>
            </p:sp>
            <p:grpSp>
              <p:nvGrpSpPr>
                <p:cNvPr id="23568" name="Group 15"/>
                <p:cNvGrpSpPr>
                  <a:grpSpLocks/>
                </p:cNvGrpSpPr>
                <p:nvPr/>
              </p:nvGrpSpPr>
              <p:grpSpPr bwMode="auto">
                <a:xfrm>
                  <a:off x="1632" y="68"/>
                  <a:ext cx="3204" cy="241"/>
                  <a:chOff x="1632" y="68"/>
                  <a:chExt cx="3204" cy="241"/>
                </a:xfrm>
              </p:grpSpPr>
              <p:sp>
                <p:nvSpPr>
                  <p:cNvPr id="23569" name="AutoShape 16"/>
                  <p:cNvSpPr>
                    <a:spLocks noChangeArrowheads="1"/>
                  </p:cNvSpPr>
                  <p:nvPr/>
                </p:nvSpPr>
                <p:spPr bwMode="auto">
                  <a:xfrm>
                    <a:off x="2540" y="68"/>
                    <a:ext cx="1271" cy="241"/>
                  </a:xfrm>
                  <a:prstGeom prst="roundRect">
                    <a:avLst>
                      <a:gd name="adj" fmla="val 417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 altLang="hu-HU"/>
                  </a:p>
                </p:txBody>
              </p:sp>
              <p:grpSp>
                <p:nvGrpSpPr>
                  <p:cNvPr id="23570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1632" y="68"/>
                    <a:ext cx="3204" cy="240"/>
                    <a:chOff x="1632" y="68"/>
                    <a:chExt cx="3204" cy="240"/>
                  </a:xfrm>
                </p:grpSpPr>
                <p:sp>
                  <p:nvSpPr>
                    <p:cNvPr id="23571" name="AutoShape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0" y="68"/>
                      <a:ext cx="1269" cy="240"/>
                    </a:xfrm>
                    <a:prstGeom prst="roundRect">
                      <a:avLst>
                        <a:gd name="adj" fmla="val 417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 altLang="hu-HU"/>
                    </a:p>
                  </p:txBody>
                </p:sp>
                <p:grpSp>
                  <p:nvGrpSpPr>
                    <p:cNvPr id="23572" name="Group 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32" y="68"/>
                      <a:ext cx="3204" cy="240"/>
                      <a:chOff x="1632" y="68"/>
                      <a:chExt cx="3204" cy="240"/>
                    </a:xfrm>
                  </p:grpSpPr>
                  <p:sp>
                    <p:nvSpPr>
                      <p:cNvPr id="23573" name="AutoShap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0" y="68"/>
                        <a:ext cx="1269" cy="240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hu-HU" altLang="hu-HU"/>
                      </a:p>
                    </p:txBody>
                  </p:sp>
                  <p:sp>
                    <p:nvSpPr>
                      <p:cNvPr id="23574" name="AutoShap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32" y="68"/>
                        <a:ext cx="3204" cy="210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algn="ctr" defTabSz="912813" hangingPunct="0">
                          <a:lnSpc>
                            <a:spcPts val="2563"/>
                          </a:lnSpc>
                          <a:spcBef>
                            <a:spcPts val="1188"/>
                          </a:spcBef>
                          <a:spcAft>
                            <a:spcPts val="588"/>
                          </a:spcAft>
                          <a:buClr>
                            <a:srgbClr val="000000"/>
                          </a:buClr>
                          <a:buSzPct val="45000"/>
                          <a:buFont typeface="StarSymbol"/>
                          <a:buNone/>
                          <a:tabLst>
                            <a:tab pos="0" algn="l"/>
                            <a:tab pos="457200" algn="l"/>
                            <a:tab pos="912813" algn="l"/>
                            <a:tab pos="1371600" algn="l"/>
                            <a:tab pos="1828800" algn="l"/>
                            <a:tab pos="2286000" algn="l"/>
                            <a:tab pos="2741613" algn="l"/>
                            <a:tab pos="3200400" algn="l"/>
                            <a:tab pos="3657600" algn="l"/>
                            <a:tab pos="4114800" algn="l"/>
                            <a:tab pos="4570413" algn="l"/>
                            <a:tab pos="5029200" algn="l"/>
                            <a:tab pos="5486400" algn="l"/>
                            <a:tab pos="5942013" algn="l"/>
                            <a:tab pos="6399213" algn="l"/>
                            <a:tab pos="6858000" algn="l"/>
                            <a:tab pos="7315200" algn="l"/>
                            <a:tab pos="7770813" algn="l"/>
                            <a:tab pos="8228013" algn="l"/>
                            <a:tab pos="8686800" algn="l"/>
                            <a:tab pos="9144000" algn="l"/>
                          </a:tabLst>
                        </a:pPr>
                        <a:r>
                          <a:rPr lang="hu-HU" altLang="hu-HU" b="1">
                            <a:solidFill>
                              <a:srgbClr val="000000"/>
                            </a:solidFill>
                          </a:rPr>
                          <a:t>Limiter és divertor a JET tokamakban</a:t>
                        </a:r>
                        <a:endParaRPr lang="en-GB" altLang="hu-HU" b="1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</p:grpSp>
            </p:grpSp>
          </p:grpSp>
        </p:grpSp>
      </p:grpSp>
      <p:pic>
        <p:nvPicPr>
          <p:cNvPr id="23561" name="Picture 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762125"/>
            <a:ext cx="9144000" cy="451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68CAC2-2992-4D19-AC7A-25468F0FB107}" type="slidenum">
              <a:rPr lang="en-US" smtClean="0"/>
              <a:pPr>
                <a:defRPr/>
              </a:pPr>
              <a:t>28</a:t>
            </a:fld>
            <a:endParaRPr lang="en-US" smtClean="0"/>
          </a:p>
        </p:txBody>
      </p:sp>
      <p:sp>
        <p:nvSpPr>
          <p:cNvPr id="24579" name="Rectangle 11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24580" name="Picture 12" descr="bm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Line 6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24582" name="Group 1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24610" name="Rectangle 4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en-GB" altLang="hu-HU" sz="1600" b="1" dirty="0" smtClean="0">
                  <a:solidFill>
                    <a:srgbClr val="000000"/>
                  </a:solidFill>
                </a:rPr>
                <a:t>, 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  <a:p>
              <a:pPr algn="ctr">
                <a:spcBef>
                  <a:spcPct val="20000"/>
                </a:spcBef>
              </a:pPr>
              <a:endParaRPr lang="en-GB" altLang="hu-HU" sz="1600" b="1" dirty="0"/>
            </a:p>
          </p:txBody>
        </p:sp>
        <p:sp>
          <p:nvSpPr>
            <p:cNvPr id="24611" name="Line 5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24583" name="Picture 16" descr="euratom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250" y="0"/>
            <a:ext cx="5397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Line 4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sp>
        <p:nvSpPr>
          <p:cNvPr id="24585" name="AutoShape 9"/>
          <p:cNvSpPr>
            <a:spLocks noChangeArrowheads="1"/>
          </p:cNvSpPr>
          <p:nvPr/>
        </p:nvSpPr>
        <p:spPr bwMode="auto">
          <a:xfrm>
            <a:off x="287338" y="981075"/>
            <a:ext cx="5221287" cy="3332163"/>
          </a:xfrm>
          <a:prstGeom prst="roundRect">
            <a:avLst>
              <a:gd name="adj" fmla="val 42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hangingPunct="0">
              <a:lnSpc>
                <a:spcPts val="2025"/>
              </a:lnSpc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hu-HU" sz="1800">
                <a:solidFill>
                  <a:srgbClr val="0000FF"/>
                </a:solidFill>
                <a:latin typeface="Arial Unicode MS" pitchFamily="34" charset="-128"/>
              </a:rPr>
              <a:t>Áram</a:t>
            </a:r>
            <a:r>
              <a:rPr lang="en-GB" altLang="hu-HU" sz="1800">
                <a:solidFill>
                  <a:srgbClr val="0000FF"/>
                </a:solidFill>
                <a:latin typeface="Arial" pitchFamily="34" charset="0"/>
              </a:rPr>
              <a:t> (tokamak)</a:t>
            </a:r>
            <a:r>
              <a:rPr lang="en-GB" altLang="hu-HU" sz="1800">
                <a:solidFill>
                  <a:srgbClr val="0000FF"/>
                </a:solidFill>
                <a:latin typeface="Arial Unicode MS" pitchFamily="34" charset="-128"/>
              </a:rPr>
              <a:t>: </a:t>
            </a:r>
          </a:p>
          <a:p>
            <a:pPr hangingPunct="0">
              <a:lnSpc>
                <a:spcPct val="102000"/>
              </a:lnSpc>
              <a:buClr>
                <a:srgbClr val="000000"/>
              </a:buClr>
              <a:buSzPct val="63000"/>
              <a:buFontTx/>
              <a:buBlip>
                <a:blip r:embed="rId5"/>
              </a:buBlip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hu-HU" sz="1800">
                <a:solidFill>
                  <a:srgbClr val="0000FF"/>
                </a:solidFill>
                <a:latin typeface="Arial Unicode MS" pitchFamily="34" charset="-128"/>
              </a:rPr>
              <a:t> </a:t>
            </a:r>
            <a:r>
              <a:rPr lang="en-GB" altLang="hu-HU" sz="1800">
                <a:latin typeface="Arial Unicode MS" pitchFamily="34" charset="-128"/>
              </a:rPr>
              <a:t>Induktív áramgerjesztés (csak impulzus </a:t>
            </a:r>
            <a:r>
              <a:rPr lang="en-GB" altLang="hu-HU" sz="1800">
                <a:latin typeface="Arial Unicode MS" pitchFamily="34" charset="-128"/>
                <a:cs typeface="Times New Roman" pitchFamily="18" charset="0"/>
              </a:rPr>
              <a:t>&lt;10 sec)</a:t>
            </a:r>
          </a:p>
          <a:p>
            <a:pPr hangingPunct="0">
              <a:lnSpc>
                <a:spcPct val="102000"/>
              </a:lnSpc>
              <a:buClr>
                <a:srgbClr val="000000"/>
              </a:buClr>
              <a:buSzPct val="63000"/>
              <a:buFontTx/>
              <a:buBlip>
                <a:blip r:embed="rId5"/>
              </a:buBlip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hu-HU" sz="1800">
                <a:latin typeface="Arial Unicode MS" pitchFamily="34" charset="-128"/>
                <a:cs typeface="Times New Roman" pitchFamily="18" charset="0"/>
              </a:rPr>
              <a:t> Mikrohullámú áramhajtás (1 GHz-100 GHz, 1MW)</a:t>
            </a:r>
          </a:p>
          <a:p>
            <a:pPr hangingPunct="0">
              <a:lnSpc>
                <a:spcPct val="102000"/>
              </a:lnSpc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altLang="hu-HU" sz="1800">
              <a:latin typeface="Arial Unicode MS" pitchFamily="34" charset="-128"/>
            </a:endParaRPr>
          </a:p>
          <a:p>
            <a:pPr hangingPunct="0">
              <a:lnSpc>
                <a:spcPct val="102000"/>
              </a:lnSpc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hu-HU" sz="1800">
                <a:solidFill>
                  <a:srgbClr val="0000FF"/>
                </a:solidFill>
                <a:latin typeface="Arial Unicode MS" pitchFamily="34" charset="-128"/>
              </a:rPr>
              <a:t>Fűtés:</a:t>
            </a:r>
          </a:p>
          <a:p>
            <a:pPr hangingPunct="0">
              <a:lnSpc>
                <a:spcPct val="102000"/>
              </a:lnSpc>
              <a:buClr>
                <a:srgbClr val="000000"/>
              </a:buClr>
              <a:buSzPct val="63000"/>
              <a:buFontTx/>
              <a:buBlip>
                <a:blip r:embed="rId5"/>
              </a:buBlip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altLang="hu-HU" sz="1800">
                <a:latin typeface="Arial Unicode MS" pitchFamily="34" charset="-128"/>
              </a:rPr>
              <a:t> </a:t>
            </a:r>
            <a:r>
              <a:rPr lang="en-GB" altLang="hu-HU" sz="1800">
                <a:latin typeface="Arial Unicode MS" pitchFamily="34" charset="-128"/>
              </a:rPr>
              <a:t>Ohmikus fűtés (kevés a fúzióhoz)</a:t>
            </a:r>
          </a:p>
          <a:p>
            <a:pPr hangingPunct="0">
              <a:lnSpc>
                <a:spcPct val="102000"/>
              </a:lnSpc>
              <a:buClr>
                <a:srgbClr val="000000"/>
              </a:buClr>
              <a:buSzPct val="63000"/>
              <a:buFontTx/>
              <a:buBlip>
                <a:blip r:embed="rId5"/>
              </a:buBlip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altLang="hu-HU" sz="1800">
                <a:latin typeface="Arial Unicode MS" pitchFamily="34" charset="-128"/>
              </a:rPr>
              <a:t> </a:t>
            </a:r>
            <a:r>
              <a:rPr lang="en-GB" altLang="hu-HU" sz="1800">
                <a:latin typeface="Arial Unicode MS" pitchFamily="34" charset="-128"/>
              </a:rPr>
              <a:t>Semleges részecske (NBI)</a:t>
            </a:r>
          </a:p>
          <a:p>
            <a:pPr hangingPunct="0">
              <a:lnSpc>
                <a:spcPct val="102000"/>
              </a:lnSpc>
              <a:buClr>
                <a:srgbClr val="000000"/>
              </a:buClr>
              <a:buSzPct val="63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hu-HU" altLang="hu-HU" sz="1800">
              <a:latin typeface="Arial Unicode MS" pitchFamily="34" charset="-128"/>
            </a:endParaRPr>
          </a:p>
          <a:p>
            <a:pPr hangingPunct="0">
              <a:lnSpc>
                <a:spcPct val="102000"/>
              </a:lnSpc>
              <a:buClr>
                <a:srgbClr val="000000"/>
              </a:buClr>
              <a:buSzPct val="63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altLang="hu-HU" sz="1800">
              <a:latin typeface="Arial Unicode MS" pitchFamily="34" charset="-128"/>
            </a:endParaRPr>
          </a:p>
          <a:p>
            <a:pPr hangingPunct="0">
              <a:lnSpc>
                <a:spcPct val="102000"/>
              </a:lnSpc>
              <a:buClr>
                <a:srgbClr val="000000"/>
              </a:buClr>
              <a:buSzPct val="63000"/>
              <a:buFontTx/>
              <a:buBlip>
                <a:blip r:embed="rId5"/>
              </a:buBlip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altLang="hu-HU" sz="1800">
                <a:latin typeface="Arial Unicode MS" pitchFamily="34" charset="-128"/>
              </a:rPr>
              <a:t> </a:t>
            </a:r>
            <a:r>
              <a:rPr lang="en-GB" altLang="hu-HU" sz="1800">
                <a:latin typeface="Arial Unicode MS" pitchFamily="34" charset="-128"/>
              </a:rPr>
              <a:t>Ion-ciklotron frekvencia (30 MHz)</a:t>
            </a:r>
          </a:p>
          <a:p>
            <a:pPr hangingPunct="0">
              <a:lnSpc>
                <a:spcPct val="102000"/>
              </a:lnSpc>
              <a:buClr>
                <a:srgbClr val="000000"/>
              </a:buClr>
              <a:buSzPct val="63000"/>
              <a:buFontTx/>
              <a:buBlip>
                <a:blip r:embed="rId5"/>
              </a:buBlip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altLang="hu-HU" sz="1800">
                <a:latin typeface="Arial Unicode MS" pitchFamily="34" charset="-128"/>
              </a:rPr>
              <a:t> </a:t>
            </a:r>
            <a:r>
              <a:rPr lang="en-GB" altLang="hu-HU" sz="1800">
                <a:latin typeface="Arial Unicode MS" pitchFamily="34" charset="-128"/>
              </a:rPr>
              <a:t>Elektron-ciklotron frekvencia (100GHz)</a:t>
            </a:r>
          </a:p>
          <a:p>
            <a:pPr hangingPunct="0">
              <a:lnSpc>
                <a:spcPct val="102000"/>
              </a:lnSpc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altLang="hu-HU" sz="1800">
              <a:latin typeface="Arial Unicode MS" pitchFamily="34" charset="-128"/>
            </a:endParaRPr>
          </a:p>
        </p:txBody>
      </p:sp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48375" y="1006475"/>
            <a:ext cx="1439863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263" y="2420938"/>
            <a:ext cx="3638550" cy="134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2388" y="4213225"/>
            <a:ext cx="253682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9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88013" y="3897313"/>
            <a:ext cx="3279775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90" name="Line 14"/>
          <p:cNvSpPr>
            <a:spLocks noChangeShapeType="1"/>
          </p:cNvSpPr>
          <p:nvPr/>
        </p:nvSpPr>
        <p:spPr bwMode="auto">
          <a:xfrm>
            <a:off x="3995738" y="3644900"/>
            <a:ext cx="2197100" cy="612775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4591" name="Line 15"/>
          <p:cNvSpPr>
            <a:spLocks noChangeShapeType="1"/>
          </p:cNvSpPr>
          <p:nvPr/>
        </p:nvSpPr>
        <p:spPr bwMode="auto">
          <a:xfrm>
            <a:off x="2411413" y="4041775"/>
            <a:ext cx="1260475" cy="647700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4592" name="AutoShape 16"/>
          <p:cNvSpPr>
            <a:spLocks noChangeArrowheads="1"/>
          </p:cNvSpPr>
          <p:nvPr/>
        </p:nvSpPr>
        <p:spPr bwMode="auto">
          <a:xfrm>
            <a:off x="290513" y="5576888"/>
            <a:ext cx="2236787" cy="820737"/>
          </a:xfrm>
          <a:prstGeom prst="roundRect">
            <a:avLst>
              <a:gd name="adj" fmla="val 167"/>
            </a:avLst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hangingPunct="0">
              <a:lnSpc>
                <a:spcPts val="2025"/>
              </a:lnSpc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altLang="hu-HU" sz="1800">
                <a:solidFill>
                  <a:srgbClr val="0000FF"/>
                </a:solidFill>
                <a:latin typeface="Arial Unicode MS" pitchFamily="34" charset="-128"/>
              </a:rPr>
              <a:t>Anyagutánpótlás</a:t>
            </a:r>
            <a:r>
              <a:rPr lang="en-GB" altLang="hu-HU" sz="1800">
                <a:solidFill>
                  <a:srgbClr val="0000FF"/>
                </a:solidFill>
                <a:latin typeface="Arial Unicode MS" pitchFamily="34" charset="-128"/>
              </a:rPr>
              <a:t>:</a:t>
            </a:r>
          </a:p>
          <a:p>
            <a:pPr hangingPunct="0">
              <a:lnSpc>
                <a:spcPct val="102000"/>
              </a:lnSpc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altLang="hu-HU" sz="1800">
                <a:latin typeface="Arial Unicode MS" pitchFamily="34" charset="-128"/>
              </a:rPr>
              <a:t>gázbeeresztés</a:t>
            </a:r>
            <a:r>
              <a:rPr lang="hu-HU" altLang="hu-HU" sz="1800">
                <a:latin typeface="Arial Unicode MS" pitchFamily="34" charset="-128"/>
                <a:cs typeface="Times New Roman" pitchFamily="18" charset="0"/>
              </a:rPr>
              <a:t>, NBI</a:t>
            </a:r>
          </a:p>
          <a:p>
            <a:pPr hangingPunct="0">
              <a:lnSpc>
                <a:spcPct val="102000"/>
              </a:lnSpc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altLang="hu-HU" sz="1800">
                <a:latin typeface="Arial Unicode MS" pitchFamily="34" charset="-128"/>
                <a:cs typeface="Times New Roman" pitchFamily="18" charset="0"/>
              </a:rPr>
              <a:t>pelletek</a:t>
            </a:r>
            <a:endParaRPr lang="en-GB" altLang="hu-HU" sz="1800"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24593" name="Text Box 17"/>
          <p:cNvSpPr txBox="1">
            <a:spLocks noChangeArrowheads="1"/>
          </p:cNvSpPr>
          <p:nvPr/>
        </p:nvSpPr>
        <p:spPr bwMode="auto">
          <a:xfrm>
            <a:off x="7596188" y="1125538"/>
            <a:ext cx="1368425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hangingPunct="0">
              <a:lnSpc>
                <a:spcPts val="2413"/>
              </a:lnSpc>
              <a:spcBef>
                <a:spcPts val="1000"/>
              </a:spcBef>
              <a:buClr>
                <a:srgbClr val="000000"/>
              </a:buClr>
              <a:buSzPct val="45000"/>
              <a:buFont typeface="StarSymbol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hu-HU" sz="1600" i="1">
                <a:solidFill>
                  <a:srgbClr val="000000"/>
                </a:solidFill>
              </a:rPr>
              <a:t>Mikrohullámú (</a:t>
            </a:r>
            <a:r>
              <a:rPr lang="hu-HU" altLang="hu-HU" sz="1600" i="1">
                <a:solidFill>
                  <a:srgbClr val="000000"/>
                </a:solidFill>
              </a:rPr>
              <a:t>alsó</a:t>
            </a:r>
            <a:r>
              <a:rPr lang="en-GB" altLang="hu-HU" sz="1600" i="1">
                <a:solidFill>
                  <a:srgbClr val="000000"/>
                </a:solidFill>
              </a:rPr>
              <a:t> hibrid) antenna</a:t>
            </a:r>
          </a:p>
        </p:txBody>
      </p:sp>
      <p:grpSp>
        <p:nvGrpSpPr>
          <p:cNvPr id="24594" name="Group 18"/>
          <p:cNvGrpSpPr>
            <a:grpSpLocks/>
          </p:cNvGrpSpPr>
          <p:nvPr/>
        </p:nvGrpSpPr>
        <p:grpSpPr bwMode="auto">
          <a:xfrm>
            <a:off x="2352675" y="441325"/>
            <a:ext cx="5078413" cy="396875"/>
            <a:chOff x="1578" y="68"/>
            <a:chExt cx="3205" cy="250"/>
          </a:xfrm>
        </p:grpSpPr>
        <p:sp>
          <p:nvSpPr>
            <p:cNvPr id="24598" name="AutoShape 19"/>
            <p:cNvSpPr>
              <a:spLocks noChangeArrowheads="1"/>
            </p:cNvSpPr>
            <p:nvPr/>
          </p:nvSpPr>
          <p:spPr bwMode="auto">
            <a:xfrm>
              <a:off x="2540" y="68"/>
              <a:ext cx="1280" cy="250"/>
            </a:xfrm>
            <a:prstGeom prst="roundRect">
              <a:avLst>
                <a:gd name="adj" fmla="val 398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 altLang="hu-HU"/>
            </a:p>
          </p:txBody>
        </p:sp>
        <p:grpSp>
          <p:nvGrpSpPr>
            <p:cNvPr id="24599" name="Group 20"/>
            <p:cNvGrpSpPr>
              <a:grpSpLocks/>
            </p:cNvGrpSpPr>
            <p:nvPr/>
          </p:nvGrpSpPr>
          <p:grpSpPr bwMode="auto">
            <a:xfrm>
              <a:off x="1578" y="68"/>
              <a:ext cx="3205" cy="246"/>
              <a:chOff x="1578" y="68"/>
              <a:chExt cx="3205" cy="246"/>
            </a:xfrm>
          </p:grpSpPr>
          <p:sp>
            <p:nvSpPr>
              <p:cNvPr id="24600" name="AutoShape 21"/>
              <p:cNvSpPr>
                <a:spLocks noChangeArrowheads="1"/>
              </p:cNvSpPr>
              <p:nvPr/>
            </p:nvSpPr>
            <p:spPr bwMode="auto">
              <a:xfrm>
                <a:off x="2540" y="68"/>
                <a:ext cx="1276" cy="246"/>
              </a:xfrm>
              <a:prstGeom prst="roundRect">
                <a:avLst>
                  <a:gd name="adj" fmla="val 40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altLang="hu-HU"/>
              </a:p>
            </p:txBody>
          </p:sp>
          <p:grpSp>
            <p:nvGrpSpPr>
              <p:cNvPr id="24601" name="Group 22"/>
              <p:cNvGrpSpPr>
                <a:grpSpLocks/>
              </p:cNvGrpSpPr>
              <p:nvPr/>
            </p:nvGrpSpPr>
            <p:grpSpPr bwMode="auto">
              <a:xfrm>
                <a:off x="1578" y="68"/>
                <a:ext cx="3205" cy="243"/>
                <a:chOff x="1578" y="68"/>
                <a:chExt cx="3205" cy="243"/>
              </a:xfrm>
            </p:grpSpPr>
            <p:sp>
              <p:nvSpPr>
                <p:cNvPr id="24602" name="AutoShape 23"/>
                <p:cNvSpPr>
                  <a:spLocks noChangeArrowheads="1"/>
                </p:cNvSpPr>
                <p:nvPr/>
              </p:nvSpPr>
              <p:spPr bwMode="auto">
                <a:xfrm>
                  <a:off x="2540" y="68"/>
                  <a:ext cx="1273" cy="243"/>
                </a:xfrm>
                <a:prstGeom prst="roundRect">
                  <a:avLst>
                    <a:gd name="adj" fmla="val 412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 altLang="hu-HU"/>
                </a:p>
              </p:txBody>
            </p:sp>
            <p:grpSp>
              <p:nvGrpSpPr>
                <p:cNvPr id="24603" name="Group 24"/>
                <p:cNvGrpSpPr>
                  <a:grpSpLocks/>
                </p:cNvGrpSpPr>
                <p:nvPr/>
              </p:nvGrpSpPr>
              <p:grpSpPr bwMode="auto">
                <a:xfrm>
                  <a:off x="1578" y="68"/>
                  <a:ext cx="3205" cy="241"/>
                  <a:chOff x="1578" y="68"/>
                  <a:chExt cx="3205" cy="241"/>
                </a:xfrm>
              </p:grpSpPr>
              <p:sp>
                <p:nvSpPr>
                  <p:cNvPr id="24604" name="AutoShape 25"/>
                  <p:cNvSpPr>
                    <a:spLocks noChangeArrowheads="1"/>
                  </p:cNvSpPr>
                  <p:nvPr/>
                </p:nvSpPr>
                <p:spPr bwMode="auto">
                  <a:xfrm>
                    <a:off x="2540" y="68"/>
                    <a:ext cx="1271" cy="241"/>
                  </a:xfrm>
                  <a:prstGeom prst="roundRect">
                    <a:avLst>
                      <a:gd name="adj" fmla="val 417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 altLang="hu-HU"/>
                  </a:p>
                </p:txBody>
              </p:sp>
              <p:grpSp>
                <p:nvGrpSpPr>
                  <p:cNvPr id="24605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1578" y="68"/>
                    <a:ext cx="3205" cy="240"/>
                    <a:chOff x="1578" y="68"/>
                    <a:chExt cx="3205" cy="240"/>
                  </a:xfrm>
                </p:grpSpPr>
                <p:sp>
                  <p:nvSpPr>
                    <p:cNvPr id="24606" name="AutoShape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0" y="68"/>
                      <a:ext cx="1269" cy="240"/>
                    </a:xfrm>
                    <a:prstGeom prst="roundRect">
                      <a:avLst>
                        <a:gd name="adj" fmla="val 417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 altLang="hu-HU"/>
                    </a:p>
                  </p:txBody>
                </p:sp>
                <p:grpSp>
                  <p:nvGrpSpPr>
                    <p:cNvPr id="24607" name="Group 2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78" y="68"/>
                      <a:ext cx="3205" cy="240"/>
                      <a:chOff x="1578" y="68"/>
                      <a:chExt cx="3205" cy="240"/>
                    </a:xfrm>
                  </p:grpSpPr>
                  <p:sp>
                    <p:nvSpPr>
                      <p:cNvPr id="24608" name="AutoShape 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0" y="68"/>
                        <a:ext cx="1269" cy="240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GB" altLang="hu-HU"/>
                      </a:p>
                    </p:txBody>
                  </p:sp>
                  <p:sp>
                    <p:nvSpPr>
                      <p:cNvPr id="24609" name="AutoShape 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78" y="68"/>
                        <a:ext cx="3205" cy="210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algn="ctr" defTabSz="912813" hangingPunct="0">
                          <a:lnSpc>
                            <a:spcPts val="2563"/>
                          </a:lnSpc>
                          <a:spcBef>
                            <a:spcPts val="1188"/>
                          </a:spcBef>
                          <a:spcAft>
                            <a:spcPts val="588"/>
                          </a:spcAft>
                          <a:buClr>
                            <a:srgbClr val="000000"/>
                          </a:buClr>
                          <a:buSzPct val="45000"/>
                          <a:buFont typeface="StarSymbol"/>
                          <a:buNone/>
                          <a:tabLst>
                            <a:tab pos="0" algn="l"/>
                            <a:tab pos="457200" algn="l"/>
                            <a:tab pos="912813" algn="l"/>
                            <a:tab pos="1371600" algn="l"/>
                            <a:tab pos="1828800" algn="l"/>
                            <a:tab pos="2286000" algn="l"/>
                            <a:tab pos="2741613" algn="l"/>
                            <a:tab pos="3200400" algn="l"/>
                            <a:tab pos="3657600" algn="l"/>
                            <a:tab pos="4114800" algn="l"/>
                            <a:tab pos="4570413" algn="l"/>
                            <a:tab pos="5029200" algn="l"/>
                            <a:tab pos="5486400" algn="l"/>
                            <a:tab pos="5942013" algn="l"/>
                            <a:tab pos="6399213" algn="l"/>
                            <a:tab pos="6858000" algn="l"/>
                            <a:tab pos="7315200" algn="l"/>
                            <a:tab pos="7770813" algn="l"/>
                            <a:tab pos="8228013" algn="l"/>
                            <a:tab pos="8686800" algn="l"/>
                            <a:tab pos="9144000" algn="l"/>
                          </a:tabLst>
                        </a:pPr>
                        <a:r>
                          <a:rPr lang="en-GB" altLang="hu-HU" b="1">
                            <a:solidFill>
                              <a:srgbClr val="000000"/>
                            </a:solidFill>
                          </a:rPr>
                          <a:t>Fúziós</a:t>
                        </a:r>
                        <a:r>
                          <a:rPr lang="en-GB" altLang="hu-HU">
                            <a:solidFill>
                              <a:srgbClr val="000000"/>
                            </a:solidFill>
                          </a:rPr>
                          <a:t> </a:t>
                        </a:r>
                        <a:r>
                          <a:rPr lang="en-GB" altLang="hu-HU" b="1">
                            <a:solidFill>
                              <a:srgbClr val="000000"/>
                            </a:solidFill>
                          </a:rPr>
                          <a:t>technológiák: fűtés, áramhajtás</a:t>
                        </a:r>
                      </a:p>
                    </p:txBody>
                  </p:sp>
                </p:grpSp>
              </p:grpSp>
            </p:grpSp>
          </p:grpSp>
        </p:grpSp>
      </p:grpSp>
      <p:sp>
        <p:nvSpPr>
          <p:cNvPr id="24595" name="Line 31"/>
          <p:cNvSpPr>
            <a:spLocks noChangeShapeType="1"/>
          </p:cNvSpPr>
          <p:nvPr/>
        </p:nvSpPr>
        <p:spPr bwMode="auto">
          <a:xfrm>
            <a:off x="3240088" y="2852738"/>
            <a:ext cx="1871662" cy="180975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4596" name="AutoShape 16"/>
          <p:cNvSpPr>
            <a:spLocks noChangeArrowheads="1"/>
          </p:cNvSpPr>
          <p:nvPr/>
        </p:nvSpPr>
        <p:spPr bwMode="auto">
          <a:xfrm>
            <a:off x="263525" y="4341813"/>
            <a:ext cx="2179638" cy="817562"/>
          </a:xfrm>
          <a:prstGeom prst="roundRect">
            <a:avLst>
              <a:gd name="adj" fmla="val 1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hangingPunct="0">
              <a:lnSpc>
                <a:spcPts val="2025"/>
              </a:lnSpc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hu-HU" sz="1800">
                <a:solidFill>
                  <a:srgbClr val="0000FF"/>
                </a:solidFill>
                <a:latin typeface="Arial Unicode MS" pitchFamily="34" charset="-128"/>
              </a:rPr>
              <a:t>Teljesítmények:</a:t>
            </a:r>
          </a:p>
          <a:p>
            <a:pPr hangingPunct="0">
              <a:lnSpc>
                <a:spcPct val="102000"/>
              </a:lnSpc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hu-HU" sz="1800">
                <a:latin typeface="Arial Unicode MS" pitchFamily="34" charset="-128"/>
              </a:rPr>
              <a:t>0.5-10 MW/blokk</a:t>
            </a:r>
          </a:p>
          <a:p>
            <a:pPr hangingPunct="0">
              <a:lnSpc>
                <a:spcPct val="102000"/>
              </a:lnSpc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hu-HU" sz="1800">
                <a:latin typeface="Arial Unicode MS" pitchFamily="34" charset="-128"/>
                <a:cs typeface="Times New Roman" pitchFamily="18" charset="0"/>
              </a:rPr>
              <a:t>&lt; 40 MW/berendezés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FBF45B-D0A6-4674-AFE9-D06FA774ED37}" type="slidenum">
              <a:rPr lang="en-US" smtClean="0"/>
              <a:pPr>
                <a:defRPr/>
              </a:pPr>
              <a:t>29</a:t>
            </a:fld>
            <a:endParaRPr lang="en-US" smtClean="0"/>
          </a:p>
        </p:txBody>
      </p:sp>
      <p:sp>
        <p:nvSpPr>
          <p:cNvPr id="25603" name="Rectangle 11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25604" name="Picture 12" descr="bm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Line 6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25606" name="Group 1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25624" name="Rectangle 4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en-GB" altLang="hu-HU" sz="1600" b="1" dirty="0" smtClean="0">
                  <a:solidFill>
                    <a:srgbClr val="000000"/>
                  </a:solidFill>
                </a:rPr>
                <a:t>, 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  <a:p>
              <a:pPr algn="ctr">
                <a:spcBef>
                  <a:spcPct val="20000"/>
                </a:spcBef>
              </a:pPr>
              <a:endParaRPr lang="en-GB" altLang="hu-HU" sz="1600" b="1" dirty="0"/>
            </a:p>
          </p:txBody>
        </p:sp>
        <p:sp>
          <p:nvSpPr>
            <p:cNvPr id="25625" name="Line 5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25607" name="Picture 16" descr="euratom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250" y="0"/>
            <a:ext cx="5397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8" name="Line 4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25609" name="Group 9"/>
          <p:cNvGrpSpPr>
            <a:grpSpLocks/>
          </p:cNvGrpSpPr>
          <p:nvPr/>
        </p:nvGrpSpPr>
        <p:grpSpPr bwMode="auto">
          <a:xfrm>
            <a:off x="2541588" y="404813"/>
            <a:ext cx="4141787" cy="396875"/>
            <a:chOff x="1943" y="68"/>
            <a:chExt cx="2609" cy="250"/>
          </a:xfrm>
        </p:grpSpPr>
        <p:sp>
          <p:nvSpPr>
            <p:cNvPr id="25612" name="AutoShape 10"/>
            <p:cNvSpPr>
              <a:spLocks noChangeArrowheads="1"/>
            </p:cNvSpPr>
            <p:nvPr/>
          </p:nvSpPr>
          <p:spPr bwMode="auto">
            <a:xfrm>
              <a:off x="2540" y="68"/>
              <a:ext cx="1280" cy="250"/>
            </a:xfrm>
            <a:prstGeom prst="roundRect">
              <a:avLst>
                <a:gd name="adj" fmla="val 398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 altLang="hu-HU"/>
            </a:p>
          </p:txBody>
        </p:sp>
        <p:grpSp>
          <p:nvGrpSpPr>
            <p:cNvPr id="25613" name="Group 11"/>
            <p:cNvGrpSpPr>
              <a:grpSpLocks/>
            </p:cNvGrpSpPr>
            <p:nvPr/>
          </p:nvGrpSpPr>
          <p:grpSpPr bwMode="auto">
            <a:xfrm>
              <a:off x="1943" y="68"/>
              <a:ext cx="2609" cy="246"/>
              <a:chOff x="1943" y="68"/>
              <a:chExt cx="2609" cy="246"/>
            </a:xfrm>
          </p:grpSpPr>
          <p:sp>
            <p:nvSpPr>
              <p:cNvPr id="25614" name="AutoShape 12"/>
              <p:cNvSpPr>
                <a:spLocks noChangeArrowheads="1"/>
              </p:cNvSpPr>
              <p:nvPr/>
            </p:nvSpPr>
            <p:spPr bwMode="auto">
              <a:xfrm>
                <a:off x="2540" y="68"/>
                <a:ext cx="1276" cy="246"/>
              </a:xfrm>
              <a:prstGeom prst="roundRect">
                <a:avLst>
                  <a:gd name="adj" fmla="val 40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altLang="hu-HU"/>
              </a:p>
            </p:txBody>
          </p:sp>
          <p:grpSp>
            <p:nvGrpSpPr>
              <p:cNvPr id="25615" name="Group 13"/>
              <p:cNvGrpSpPr>
                <a:grpSpLocks/>
              </p:cNvGrpSpPr>
              <p:nvPr/>
            </p:nvGrpSpPr>
            <p:grpSpPr bwMode="auto">
              <a:xfrm>
                <a:off x="1943" y="68"/>
                <a:ext cx="2609" cy="243"/>
                <a:chOff x="1943" y="68"/>
                <a:chExt cx="2609" cy="243"/>
              </a:xfrm>
            </p:grpSpPr>
            <p:sp>
              <p:nvSpPr>
                <p:cNvPr id="25616" name="AutoShape 14"/>
                <p:cNvSpPr>
                  <a:spLocks noChangeArrowheads="1"/>
                </p:cNvSpPr>
                <p:nvPr/>
              </p:nvSpPr>
              <p:spPr bwMode="auto">
                <a:xfrm>
                  <a:off x="2540" y="68"/>
                  <a:ext cx="1273" cy="243"/>
                </a:xfrm>
                <a:prstGeom prst="roundRect">
                  <a:avLst>
                    <a:gd name="adj" fmla="val 412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 altLang="hu-HU"/>
                </a:p>
              </p:txBody>
            </p:sp>
            <p:grpSp>
              <p:nvGrpSpPr>
                <p:cNvPr id="25617" name="Group 15"/>
                <p:cNvGrpSpPr>
                  <a:grpSpLocks/>
                </p:cNvGrpSpPr>
                <p:nvPr/>
              </p:nvGrpSpPr>
              <p:grpSpPr bwMode="auto">
                <a:xfrm>
                  <a:off x="1943" y="68"/>
                  <a:ext cx="2609" cy="241"/>
                  <a:chOff x="1943" y="68"/>
                  <a:chExt cx="2609" cy="241"/>
                </a:xfrm>
              </p:grpSpPr>
              <p:sp>
                <p:nvSpPr>
                  <p:cNvPr id="25618" name="AutoShape 16"/>
                  <p:cNvSpPr>
                    <a:spLocks noChangeArrowheads="1"/>
                  </p:cNvSpPr>
                  <p:nvPr/>
                </p:nvSpPr>
                <p:spPr bwMode="auto">
                  <a:xfrm>
                    <a:off x="2540" y="68"/>
                    <a:ext cx="1271" cy="241"/>
                  </a:xfrm>
                  <a:prstGeom prst="roundRect">
                    <a:avLst>
                      <a:gd name="adj" fmla="val 417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 altLang="hu-HU"/>
                  </a:p>
                </p:txBody>
              </p:sp>
              <p:grpSp>
                <p:nvGrpSpPr>
                  <p:cNvPr id="25619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1943" y="68"/>
                    <a:ext cx="2609" cy="240"/>
                    <a:chOff x="1943" y="68"/>
                    <a:chExt cx="2609" cy="240"/>
                  </a:xfrm>
                </p:grpSpPr>
                <p:sp>
                  <p:nvSpPr>
                    <p:cNvPr id="25620" name="AutoShape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0" y="68"/>
                      <a:ext cx="1269" cy="240"/>
                    </a:xfrm>
                    <a:prstGeom prst="roundRect">
                      <a:avLst>
                        <a:gd name="adj" fmla="val 417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 altLang="hu-HU"/>
                    </a:p>
                  </p:txBody>
                </p:sp>
                <p:grpSp>
                  <p:nvGrpSpPr>
                    <p:cNvPr id="25621" name="Group 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43" y="68"/>
                      <a:ext cx="2609" cy="240"/>
                      <a:chOff x="1943" y="68"/>
                      <a:chExt cx="2609" cy="240"/>
                    </a:xfrm>
                  </p:grpSpPr>
                  <p:sp>
                    <p:nvSpPr>
                      <p:cNvPr id="25622" name="AutoShap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0" y="68"/>
                        <a:ext cx="1269" cy="240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hu-HU" altLang="hu-HU"/>
                      </a:p>
                    </p:txBody>
                  </p:sp>
                  <p:sp>
                    <p:nvSpPr>
                      <p:cNvPr id="25623" name="AutoShap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943" y="68"/>
                        <a:ext cx="2609" cy="210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algn="ctr" defTabSz="912813" hangingPunct="0">
                          <a:lnSpc>
                            <a:spcPts val="2563"/>
                          </a:lnSpc>
                          <a:spcBef>
                            <a:spcPts val="1188"/>
                          </a:spcBef>
                          <a:spcAft>
                            <a:spcPts val="588"/>
                          </a:spcAft>
                          <a:buClr>
                            <a:srgbClr val="000000"/>
                          </a:buClr>
                          <a:buSzPct val="45000"/>
                          <a:buFont typeface="StarSymbol"/>
                          <a:buNone/>
                          <a:tabLst>
                            <a:tab pos="0" algn="l"/>
                            <a:tab pos="457200" algn="l"/>
                            <a:tab pos="912813" algn="l"/>
                            <a:tab pos="1371600" algn="l"/>
                            <a:tab pos="1828800" algn="l"/>
                            <a:tab pos="2286000" algn="l"/>
                            <a:tab pos="2741613" algn="l"/>
                            <a:tab pos="3200400" algn="l"/>
                            <a:tab pos="3657600" algn="l"/>
                            <a:tab pos="4114800" algn="l"/>
                            <a:tab pos="4570413" algn="l"/>
                            <a:tab pos="5029200" algn="l"/>
                            <a:tab pos="5486400" algn="l"/>
                            <a:tab pos="5942013" algn="l"/>
                            <a:tab pos="6399213" algn="l"/>
                            <a:tab pos="6858000" algn="l"/>
                            <a:tab pos="7315200" algn="l"/>
                            <a:tab pos="7770813" algn="l"/>
                            <a:tab pos="8228013" algn="l"/>
                            <a:tab pos="8686800" algn="l"/>
                            <a:tab pos="9144000" algn="l"/>
                          </a:tabLst>
                        </a:pPr>
                        <a:r>
                          <a:rPr lang="hu-HU" altLang="hu-HU" b="1">
                            <a:solidFill>
                              <a:srgbClr val="000000"/>
                            </a:solidFill>
                          </a:rPr>
                          <a:t>Mérőrendszerek, diagnosztikák</a:t>
                        </a:r>
                        <a:endParaRPr lang="en-GB" altLang="hu-HU" b="1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</p:grpSp>
            </p:grpSp>
          </p:grpSp>
        </p:grpSp>
      </p:grpSp>
      <p:pic>
        <p:nvPicPr>
          <p:cNvPr id="25610" name="Picture 27" descr="JG99"/>
          <p:cNvPicPr>
            <a:picLocks noChangeAspect="1" noChangeArrowheads="1"/>
          </p:cNvPicPr>
          <p:nvPr/>
        </p:nvPicPr>
        <p:blipFill>
          <a:blip r:embed="rId5" cstate="print"/>
          <a:srcRect b="8614"/>
          <a:stretch>
            <a:fillRect/>
          </a:stretch>
        </p:blipFill>
        <p:spPr bwMode="auto">
          <a:xfrm>
            <a:off x="323850" y="908050"/>
            <a:ext cx="7704138" cy="552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0CDBFC-5E33-4C48-831E-017BA8ED912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148" name="Rectangle 11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6149" name="Picture 12" descr="bm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574675" y="368660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6171" name="Rectangle 4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en-GB" altLang="hu-HU" sz="1600" b="1" dirty="0" smtClean="0">
                  <a:solidFill>
                    <a:srgbClr val="000000"/>
                  </a:solidFill>
                </a:rPr>
                <a:t>, 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en-GB" altLang="hu-HU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6172" name="Line 5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787755" y="512676"/>
            <a:ext cx="2982613" cy="666751"/>
            <a:chOff x="2035" y="45"/>
            <a:chExt cx="1881" cy="420"/>
          </a:xfrm>
        </p:grpSpPr>
        <p:sp>
          <p:nvSpPr>
            <p:cNvPr id="6159" name="AutoShape 20"/>
            <p:cNvSpPr>
              <a:spLocks noChangeArrowheads="1"/>
            </p:cNvSpPr>
            <p:nvPr/>
          </p:nvSpPr>
          <p:spPr bwMode="auto">
            <a:xfrm>
              <a:off x="2540" y="68"/>
              <a:ext cx="1280" cy="250"/>
            </a:xfrm>
            <a:prstGeom prst="roundRect">
              <a:avLst>
                <a:gd name="adj" fmla="val 398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 altLang="hu-HU">
                <a:solidFill>
                  <a:srgbClr val="000000"/>
                </a:solidFill>
              </a:endParaRPr>
            </a:p>
          </p:txBody>
        </p:sp>
        <p:grpSp>
          <p:nvGrpSpPr>
            <p:cNvPr id="4" name="Group 21"/>
            <p:cNvGrpSpPr>
              <a:grpSpLocks/>
            </p:cNvGrpSpPr>
            <p:nvPr/>
          </p:nvGrpSpPr>
          <p:grpSpPr bwMode="auto">
            <a:xfrm>
              <a:off x="2035" y="45"/>
              <a:ext cx="1881" cy="420"/>
              <a:chOff x="2035" y="45"/>
              <a:chExt cx="1881" cy="420"/>
            </a:xfrm>
          </p:grpSpPr>
          <p:sp>
            <p:nvSpPr>
              <p:cNvPr id="6161" name="AutoShape 22"/>
              <p:cNvSpPr>
                <a:spLocks noChangeArrowheads="1"/>
              </p:cNvSpPr>
              <p:nvPr/>
            </p:nvSpPr>
            <p:spPr bwMode="auto">
              <a:xfrm>
                <a:off x="2540" y="68"/>
                <a:ext cx="1276" cy="246"/>
              </a:xfrm>
              <a:prstGeom prst="roundRect">
                <a:avLst>
                  <a:gd name="adj" fmla="val 40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altLang="hu-HU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5" name="Group 23"/>
              <p:cNvGrpSpPr>
                <a:grpSpLocks/>
              </p:cNvGrpSpPr>
              <p:nvPr/>
            </p:nvGrpSpPr>
            <p:grpSpPr bwMode="auto">
              <a:xfrm>
                <a:off x="2035" y="45"/>
                <a:ext cx="1881" cy="420"/>
                <a:chOff x="2035" y="45"/>
                <a:chExt cx="1881" cy="420"/>
              </a:xfrm>
            </p:grpSpPr>
            <p:sp>
              <p:nvSpPr>
                <p:cNvPr id="6163" name="AutoShape 24"/>
                <p:cNvSpPr>
                  <a:spLocks noChangeArrowheads="1"/>
                </p:cNvSpPr>
                <p:nvPr/>
              </p:nvSpPr>
              <p:spPr bwMode="auto">
                <a:xfrm>
                  <a:off x="2540" y="68"/>
                  <a:ext cx="1273" cy="243"/>
                </a:xfrm>
                <a:prstGeom prst="roundRect">
                  <a:avLst>
                    <a:gd name="adj" fmla="val 412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 altLang="hu-HU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6" name="Group 25"/>
                <p:cNvGrpSpPr>
                  <a:grpSpLocks/>
                </p:cNvGrpSpPr>
                <p:nvPr/>
              </p:nvGrpSpPr>
              <p:grpSpPr bwMode="auto">
                <a:xfrm>
                  <a:off x="2035" y="45"/>
                  <a:ext cx="1881" cy="420"/>
                  <a:chOff x="2035" y="45"/>
                  <a:chExt cx="1881" cy="420"/>
                </a:xfrm>
              </p:grpSpPr>
              <p:sp>
                <p:nvSpPr>
                  <p:cNvPr id="6165" name="AutoShape 26"/>
                  <p:cNvSpPr>
                    <a:spLocks noChangeArrowheads="1"/>
                  </p:cNvSpPr>
                  <p:nvPr/>
                </p:nvSpPr>
                <p:spPr bwMode="auto">
                  <a:xfrm>
                    <a:off x="2540" y="68"/>
                    <a:ext cx="1271" cy="241"/>
                  </a:xfrm>
                  <a:prstGeom prst="roundRect">
                    <a:avLst>
                      <a:gd name="adj" fmla="val 417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 altLang="hu-HU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7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2035" y="45"/>
                    <a:ext cx="1881" cy="420"/>
                    <a:chOff x="2035" y="45"/>
                    <a:chExt cx="1881" cy="420"/>
                  </a:xfrm>
                </p:grpSpPr>
                <p:sp>
                  <p:nvSpPr>
                    <p:cNvPr id="6167" name="AutoShap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0" y="68"/>
                      <a:ext cx="1269" cy="240"/>
                    </a:xfrm>
                    <a:prstGeom prst="roundRect">
                      <a:avLst>
                        <a:gd name="adj" fmla="val 417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 altLang="hu-HU">
                        <a:solidFill>
                          <a:srgbClr val="000000"/>
                        </a:solidFill>
                      </a:endParaRPr>
                    </a:p>
                  </p:txBody>
                </p:sp>
                <p:grpSp>
                  <p:nvGrpSpPr>
                    <p:cNvPr id="8" name="Group 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5" y="45"/>
                      <a:ext cx="1881" cy="420"/>
                      <a:chOff x="2035" y="45"/>
                      <a:chExt cx="1881" cy="420"/>
                    </a:xfrm>
                  </p:grpSpPr>
                  <p:sp>
                    <p:nvSpPr>
                      <p:cNvPr id="6169" name="AutoShape 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0" y="68"/>
                        <a:ext cx="1269" cy="240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hu-HU" altLang="hu-HU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6170" name="AutoShape 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35" y="45"/>
                        <a:ext cx="1881" cy="420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algn="ctr" defTabSz="912813" hangingPunct="0">
                          <a:lnSpc>
                            <a:spcPts val="2563"/>
                          </a:lnSpc>
                          <a:spcBef>
                            <a:spcPts val="1188"/>
                          </a:spcBef>
                          <a:spcAft>
                            <a:spcPts val="588"/>
                          </a:spcAft>
                          <a:buClr>
                            <a:srgbClr val="000000"/>
                          </a:buClr>
                          <a:buSzPct val="45000"/>
                          <a:tabLst>
                            <a:tab pos="0" algn="l"/>
                            <a:tab pos="457200" algn="l"/>
                            <a:tab pos="912813" algn="l"/>
                            <a:tab pos="1371600" algn="l"/>
                            <a:tab pos="1828800" algn="l"/>
                            <a:tab pos="2286000" algn="l"/>
                            <a:tab pos="2741613" algn="l"/>
                            <a:tab pos="3200400" algn="l"/>
                            <a:tab pos="3657600" algn="l"/>
                            <a:tab pos="4114800" algn="l"/>
                            <a:tab pos="4570413" algn="l"/>
                            <a:tab pos="5029200" algn="l"/>
                            <a:tab pos="5486400" algn="l"/>
                            <a:tab pos="5942013" algn="l"/>
                            <a:tab pos="6399213" algn="l"/>
                            <a:tab pos="6858000" algn="l"/>
                            <a:tab pos="7315200" algn="l"/>
                            <a:tab pos="7770813" algn="l"/>
                            <a:tab pos="8228013" algn="l"/>
                            <a:tab pos="8686800" algn="l"/>
                            <a:tab pos="9144000" algn="l"/>
                          </a:tabLst>
                        </a:pPr>
                        <a:r>
                          <a:rPr lang="hu-HU" altLang="hu-HU" b="1" dirty="0" smtClean="0">
                            <a:solidFill>
                              <a:srgbClr val="000000"/>
                            </a:solidFill>
                          </a:rPr>
                          <a:t>Miről szól </a:t>
                        </a:r>
                        <a:br>
                          <a:rPr lang="hu-HU" altLang="hu-HU" b="1" dirty="0" smtClean="0">
                            <a:solidFill>
                              <a:srgbClr val="000000"/>
                            </a:solidFill>
                          </a:rPr>
                        </a:br>
                        <a:r>
                          <a:rPr lang="hu-HU" altLang="hu-HU" b="1" dirty="0" smtClean="0">
                            <a:solidFill>
                              <a:srgbClr val="000000"/>
                            </a:solidFill>
                          </a:rPr>
                          <a:t>a természettudomány?</a:t>
                        </a:r>
                        <a:endParaRPr lang="en-GB" altLang="hu-HU" b="1" dirty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</p:grpSp>
            </p:grpSp>
          </p:grpSp>
        </p:grpSp>
      </p:grpSp>
      <p:sp>
        <p:nvSpPr>
          <p:cNvPr id="6153" name="Szövegdoboz 1"/>
          <p:cNvSpPr txBox="1">
            <a:spLocks noChangeArrowheads="1"/>
          </p:cNvSpPr>
          <p:nvPr/>
        </p:nvSpPr>
        <p:spPr bwMode="auto">
          <a:xfrm>
            <a:off x="384175" y="1376363"/>
            <a:ext cx="404380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u-HU" sz="2000" dirty="0" smtClean="0"/>
              <a:t>A </a:t>
            </a:r>
            <a:r>
              <a:rPr lang="hu-HU" sz="2000" b="1" dirty="0" smtClean="0"/>
              <a:t>természettudomány</a:t>
            </a:r>
            <a:r>
              <a:rPr lang="hu-HU" sz="2000" dirty="0" smtClean="0"/>
              <a:t> az élő és élettelen természet jelenségeinek, objektumainak tanulmányozásával foglalkozó tudományágak gyűjtőneve. </a:t>
            </a:r>
            <a:r>
              <a:rPr lang="hu-HU" sz="1400" dirty="0" smtClean="0"/>
              <a:t>(</a:t>
            </a:r>
            <a:r>
              <a:rPr lang="hu-HU" sz="1400" dirty="0" err="1" smtClean="0"/>
              <a:t>Wikipédia</a:t>
            </a:r>
            <a:r>
              <a:rPr lang="hu-HU" sz="1400" dirty="0" smtClean="0"/>
              <a:t>)</a:t>
            </a:r>
          </a:p>
          <a:p>
            <a:pPr>
              <a:buFont typeface="Wingdings" pitchFamily="2" charset="2"/>
              <a:buChar char="Ø"/>
            </a:pPr>
            <a:endParaRPr lang="hu-HU" altLang="hu-HU" sz="1400" b="1" i="1" dirty="0"/>
          </a:p>
          <a:p>
            <a:pPr>
              <a:buFont typeface="Wingdings" pitchFamily="2" charset="2"/>
              <a:buChar char="Ø"/>
            </a:pPr>
            <a:endParaRPr lang="hu-HU" altLang="hu-HU" sz="1400" b="1" i="1" dirty="0" smtClean="0"/>
          </a:p>
          <a:p>
            <a:pPr>
              <a:buFont typeface="Wingdings" pitchFamily="2" charset="2"/>
              <a:buChar char="Ø"/>
            </a:pPr>
            <a:r>
              <a:rPr lang="hu-HU" altLang="hu-HU" sz="3200" b="1" i="1" dirty="0" smtClean="0"/>
              <a:t>Felfedezés</a:t>
            </a:r>
            <a:endParaRPr lang="hu-HU" altLang="hu-HU" sz="4400" b="1" i="1" dirty="0"/>
          </a:p>
        </p:txBody>
      </p:sp>
      <p:pic>
        <p:nvPicPr>
          <p:cNvPr id="6154" name="Picture 2" descr="logo_lef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913" y="0"/>
            <a:ext cx="9937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3" name="Picture 29" descr="D:\pokol\documents\aktualis\2014 Jedlik-eloadas\forrasok\science_comi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9" y="420695"/>
            <a:ext cx="4499992" cy="6059989"/>
          </a:xfrm>
          <a:prstGeom prst="rect">
            <a:avLst/>
          </a:prstGeom>
          <a:noFill/>
        </p:spPr>
      </p:pic>
      <p:pic>
        <p:nvPicPr>
          <p:cNvPr id="30" name="Picture 5"/>
          <p:cNvPicPr>
            <a:picLocks noChangeAspect="1"/>
          </p:cNvPicPr>
          <p:nvPr/>
        </p:nvPicPr>
        <p:blipFill>
          <a:blip r:embed="rId6" cstate="print"/>
          <a:srcRect t="2" b="6665"/>
          <a:stretch>
            <a:fillRect/>
          </a:stretch>
        </p:blipFill>
        <p:spPr bwMode="auto">
          <a:xfrm>
            <a:off x="2879812" y="4941168"/>
            <a:ext cx="1531651" cy="1437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8" descr="bme_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5337212"/>
            <a:ext cx="24491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8DDBA9-FFEC-4FB9-84FB-81EAA2E63338}" type="slidenum">
              <a:rPr lang="en-US" smtClean="0"/>
              <a:pPr>
                <a:defRPr/>
              </a:pPr>
              <a:t>30</a:t>
            </a:fld>
            <a:endParaRPr lang="en-US" smtClean="0"/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26628" name="Picture 3" descr="bme_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Line 4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26630" name="Group 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26635" name="Rectangle 6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en-GB" altLang="hu-HU" sz="1600" b="1" dirty="0" smtClean="0">
                  <a:solidFill>
                    <a:srgbClr val="000000"/>
                  </a:solidFill>
                </a:rPr>
                <a:t>, 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  <a:p>
              <a:pPr algn="ctr">
                <a:spcBef>
                  <a:spcPct val="20000"/>
                </a:spcBef>
              </a:pPr>
              <a:endParaRPr lang="en-GB" altLang="hu-HU" sz="1600" b="1" dirty="0"/>
            </a:p>
          </p:txBody>
        </p:sp>
        <p:sp>
          <p:nvSpPr>
            <p:cNvPr id="26636" name="Line 7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26631" name="Picture 8" descr="euratom_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04250" y="0"/>
            <a:ext cx="5397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24" descr="4704_0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41325"/>
            <a:ext cx="3967163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bev_fuzio_1_1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3432175" y="434975"/>
            <a:ext cx="7273925" cy="595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http://www.iter.org//img/resize-900-90/www/content/com/Lists/Stories/Attachments/1481/k-demo_illust%20in%20jpe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3573463"/>
            <a:ext cx="2355850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2" descr="http://www.fusenet.eu/sites/default/files/roadmap_illustration_copyright_efd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868863"/>
            <a:ext cx="4572000" cy="16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AB348C-C2E5-42F9-8C85-5BD2738C8BE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7653" name="Rectangle 11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27654" name="Picture 12" descr="bme_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Line 6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27656" name="Group 1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27675" name="Rectangle 4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en-GB" altLang="hu-HU" sz="1600" b="1" dirty="0" smtClean="0">
                  <a:solidFill>
                    <a:srgbClr val="000000"/>
                  </a:solidFill>
                </a:rPr>
                <a:t>, 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en-GB" altLang="hu-HU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27676" name="Line 5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27657" name="Group 19"/>
          <p:cNvGrpSpPr>
            <a:grpSpLocks/>
          </p:cNvGrpSpPr>
          <p:nvPr/>
        </p:nvGrpSpPr>
        <p:grpSpPr bwMode="auto">
          <a:xfrm>
            <a:off x="2916238" y="619125"/>
            <a:ext cx="3302000" cy="433388"/>
            <a:chOff x="1935" y="45"/>
            <a:chExt cx="2082" cy="273"/>
          </a:xfrm>
        </p:grpSpPr>
        <p:sp>
          <p:nvSpPr>
            <p:cNvPr id="27663" name="AutoShape 20"/>
            <p:cNvSpPr>
              <a:spLocks noChangeArrowheads="1"/>
            </p:cNvSpPr>
            <p:nvPr/>
          </p:nvSpPr>
          <p:spPr bwMode="auto">
            <a:xfrm>
              <a:off x="2540" y="68"/>
              <a:ext cx="1280" cy="250"/>
            </a:xfrm>
            <a:prstGeom prst="roundRect">
              <a:avLst>
                <a:gd name="adj" fmla="val 398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 altLang="hu-HU">
                <a:solidFill>
                  <a:srgbClr val="000000"/>
                </a:solidFill>
              </a:endParaRPr>
            </a:p>
          </p:txBody>
        </p:sp>
        <p:grpSp>
          <p:nvGrpSpPr>
            <p:cNvPr id="27664" name="Group 21"/>
            <p:cNvGrpSpPr>
              <a:grpSpLocks/>
            </p:cNvGrpSpPr>
            <p:nvPr/>
          </p:nvGrpSpPr>
          <p:grpSpPr bwMode="auto">
            <a:xfrm>
              <a:off x="1935" y="45"/>
              <a:ext cx="2082" cy="269"/>
              <a:chOff x="1935" y="45"/>
              <a:chExt cx="2082" cy="269"/>
            </a:xfrm>
          </p:grpSpPr>
          <p:sp>
            <p:nvSpPr>
              <p:cNvPr id="27665" name="AutoShape 22"/>
              <p:cNvSpPr>
                <a:spLocks noChangeArrowheads="1"/>
              </p:cNvSpPr>
              <p:nvPr/>
            </p:nvSpPr>
            <p:spPr bwMode="auto">
              <a:xfrm>
                <a:off x="2540" y="68"/>
                <a:ext cx="1276" cy="246"/>
              </a:xfrm>
              <a:prstGeom prst="roundRect">
                <a:avLst>
                  <a:gd name="adj" fmla="val 40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altLang="hu-HU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7666" name="Group 23"/>
              <p:cNvGrpSpPr>
                <a:grpSpLocks/>
              </p:cNvGrpSpPr>
              <p:nvPr/>
            </p:nvGrpSpPr>
            <p:grpSpPr bwMode="auto">
              <a:xfrm>
                <a:off x="1935" y="45"/>
                <a:ext cx="2082" cy="266"/>
                <a:chOff x="1935" y="45"/>
                <a:chExt cx="2082" cy="266"/>
              </a:xfrm>
            </p:grpSpPr>
            <p:sp>
              <p:nvSpPr>
                <p:cNvPr id="27667" name="AutoShape 24"/>
                <p:cNvSpPr>
                  <a:spLocks noChangeArrowheads="1"/>
                </p:cNvSpPr>
                <p:nvPr/>
              </p:nvSpPr>
              <p:spPr bwMode="auto">
                <a:xfrm>
                  <a:off x="2540" y="68"/>
                  <a:ext cx="1273" cy="243"/>
                </a:xfrm>
                <a:prstGeom prst="roundRect">
                  <a:avLst>
                    <a:gd name="adj" fmla="val 412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 altLang="hu-HU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27668" name="Group 25"/>
                <p:cNvGrpSpPr>
                  <a:grpSpLocks/>
                </p:cNvGrpSpPr>
                <p:nvPr/>
              </p:nvGrpSpPr>
              <p:grpSpPr bwMode="auto">
                <a:xfrm>
                  <a:off x="1935" y="45"/>
                  <a:ext cx="2082" cy="264"/>
                  <a:chOff x="1935" y="45"/>
                  <a:chExt cx="2082" cy="264"/>
                </a:xfrm>
              </p:grpSpPr>
              <p:sp>
                <p:nvSpPr>
                  <p:cNvPr id="27669" name="AutoShape 26"/>
                  <p:cNvSpPr>
                    <a:spLocks noChangeArrowheads="1"/>
                  </p:cNvSpPr>
                  <p:nvPr/>
                </p:nvSpPr>
                <p:spPr bwMode="auto">
                  <a:xfrm>
                    <a:off x="2540" y="68"/>
                    <a:ext cx="1271" cy="241"/>
                  </a:xfrm>
                  <a:prstGeom prst="roundRect">
                    <a:avLst>
                      <a:gd name="adj" fmla="val 417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 altLang="hu-HU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2767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1935" y="45"/>
                    <a:ext cx="2082" cy="263"/>
                    <a:chOff x="1935" y="45"/>
                    <a:chExt cx="2082" cy="263"/>
                  </a:xfrm>
                </p:grpSpPr>
                <p:sp>
                  <p:nvSpPr>
                    <p:cNvPr id="27671" name="AutoShap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0" y="68"/>
                      <a:ext cx="1269" cy="240"/>
                    </a:xfrm>
                    <a:prstGeom prst="roundRect">
                      <a:avLst>
                        <a:gd name="adj" fmla="val 417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 altLang="hu-HU">
                        <a:solidFill>
                          <a:srgbClr val="000000"/>
                        </a:solidFill>
                      </a:endParaRPr>
                    </a:p>
                  </p:txBody>
                </p:sp>
                <p:grpSp>
                  <p:nvGrpSpPr>
                    <p:cNvPr id="27672" name="Group 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35" y="45"/>
                      <a:ext cx="2082" cy="263"/>
                      <a:chOff x="1935" y="45"/>
                      <a:chExt cx="2082" cy="263"/>
                    </a:xfrm>
                  </p:grpSpPr>
                  <p:sp>
                    <p:nvSpPr>
                      <p:cNvPr id="27673" name="AutoShape 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0" y="68"/>
                        <a:ext cx="1269" cy="240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hu-HU" altLang="hu-HU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27674" name="AutoShape 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935" y="45"/>
                        <a:ext cx="2082" cy="210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algn="ctr" defTabSz="912813" hangingPunct="0">
                          <a:lnSpc>
                            <a:spcPts val="2563"/>
                          </a:lnSpc>
                          <a:spcBef>
                            <a:spcPts val="1188"/>
                          </a:spcBef>
                          <a:spcAft>
                            <a:spcPts val="588"/>
                          </a:spcAft>
                          <a:buClr>
                            <a:srgbClr val="000000"/>
                          </a:buClr>
                          <a:buSzPct val="45000"/>
                          <a:buFont typeface="StarSymbol"/>
                          <a:buNone/>
                          <a:tabLst>
                            <a:tab pos="0" algn="l"/>
                            <a:tab pos="457200" algn="l"/>
                            <a:tab pos="912813" algn="l"/>
                            <a:tab pos="1371600" algn="l"/>
                            <a:tab pos="1828800" algn="l"/>
                            <a:tab pos="2286000" algn="l"/>
                            <a:tab pos="2741613" algn="l"/>
                            <a:tab pos="3200400" algn="l"/>
                            <a:tab pos="3657600" algn="l"/>
                            <a:tab pos="4114800" algn="l"/>
                            <a:tab pos="4570413" algn="l"/>
                            <a:tab pos="5029200" algn="l"/>
                            <a:tab pos="5486400" algn="l"/>
                            <a:tab pos="5942013" algn="l"/>
                            <a:tab pos="6399213" algn="l"/>
                            <a:tab pos="6858000" algn="l"/>
                            <a:tab pos="7315200" algn="l"/>
                            <a:tab pos="7770813" algn="l"/>
                            <a:tab pos="8228013" algn="l"/>
                            <a:tab pos="8686800" algn="l"/>
                            <a:tab pos="9144000" algn="l"/>
                          </a:tabLst>
                        </a:pPr>
                        <a:r>
                          <a:rPr lang="hu-HU" altLang="hu-HU" b="1">
                            <a:solidFill>
                              <a:srgbClr val="000000"/>
                            </a:solidFill>
                          </a:rPr>
                          <a:t>Európai fúziós kutatások</a:t>
                        </a:r>
                        <a:endParaRPr lang="en-GB" altLang="hu-HU" b="1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</p:grpSp>
            </p:grpSp>
          </p:grpSp>
        </p:grpSp>
      </p:grpSp>
      <p:pic>
        <p:nvPicPr>
          <p:cNvPr id="27658" name="Picture 2" descr="logo_lef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16913" y="0"/>
            <a:ext cx="9937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9" name="Szövegdoboz 22"/>
          <p:cNvSpPr txBox="1">
            <a:spLocks noChangeArrowheads="1"/>
          </p:cNvSpPr>
          <p:nvPr/>
        </p:nvSpPr>
        <p:spPr bwMode="auto">
          <a:xfrm>
            <a:off x="395288" y="1268413"/>
            <a:ext cx="410527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sz="2000" b="1" u="sng"/>
              <a:t>ITER tokamak</a:t>
            </a:r>
          </a:p>
          <a:p>
            <a:endParaRPr lang="hu-HU" altLang="hu-HU" sz="2000" b="1" i="1"/>
          </a:p>
          <a:p>
            <a:pPr>
              <a:buFont typeface="Wingdings" pitchFamily="2" charset="2"/>
              <a:buChar char="Ø"/>
            </a:pPr>
            <a:r>
              <a:rPr lang="hu-HU" altLang="hu-HU" sz="2000" b="1" i="1"/>
              <a:t>Cadarache, Franciaország</a:t>
            </a:r>
          </a:p>
          <a:p>
            <a:pPr>
              <a:buFont typeface="Wingdings" pitchFamily="2" charset="2"/>
              <a:buChar char="Ø"/>
            </a:pPr>
            <a:r>
              <a:rPr lang="hu-HU" altLang="hu-HU" sz="2000" b="1" i="1"/>
              <a:t>Építi EU (F4E), USA, Oroszo., Kína, Dél-Korea, India, Japán</a:t>
            </a:r>
          </a:p>
          <a:p>
            <a:pPr>
              <a:buFont typeface="Wingdings" pitchFamily="2" charset="2"/>
              <a:buChar char="Ø"/>
            </a:pPr>
            <a:r>
              <a:rPr lang="hu-HU" altLang="hu-HU" sz="2000" b="1" i="1"/>
              <a:t>Célja 10-szeres energiasokszorozás, reaktor technológiák tesztelése</a:t>
            </a:r>
            <a:endParaRPr lang="en-US" altLang="hu-HU" sz="2000" b="1" i="1"/>
          </a:p>
        </p:txBody>
      </p:sp>
      <p:sp>
        <p:nvSpPr>
          <p:cNvPr id="27660" name="Szövegdoboz 23"/>
          <p:cNvSpPr txBox="1">
            <a:spLocks noChangeArrowheads="1"/>
          </p:cNvSpPr>
          <p:nvPr/>
        </p:nvSpPr>
        <p:spPr bwMode="auto">
          <a:xfrm>
            <a:off x="4716463" y="1268413"/>
            <a:ext cx="4103687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sz="2000" b="1" u="sng"/>
              <a:t>Fusion Roadmap</a:t>
            </a:r>
          </a:p>
          <a:p>
            <a:endParaRPr lang="hu-HU" altLang="hu-HU" sz="2000" b="1" i="1"/>
          </a:p>
          <a:p>
            <a:pPr>
              <a:buFont typeface="Wingdings" pitchFamily="2" charset="2"/>
              <a:buChar char="Ø"/>
            </a:pPr>
            <a:r>
              <a:rPr lang="hu-HU" altLang="hu-HU" sz="2000" b="1" i="1"/>
              <a:t>Európai (EURATOM) program</a:t>
            </a:r>
          </a:p>
          <a:p>
            <a:pPr>
              <a:buFont typeface="Wingdings" pitchFamily="2" charset="2"/>
              <a:buChar char="Ø"/>
            </a:pPr>
            <a:r>
              <a:rPr lang="hu-HU" altLang="hu-HU" sz="2000" b="1" i="1"/>
              <a:t>Célja 2050 előtt hálózatra elektromos áramot termelni DEMO reaktorral</a:t>
            </a:r>
          </a:p>
          <a:p>
            <a:pPr>
              <a:buFont typeface="Wingdings" pitchFamily="2" charset="2"/>
              <a:buChar char="Ø"/>
            </a:pPr>
            <a:r>
              <a:rPr lang="hu-HU" altLang="hu-HU" sz="2000" b="1" i="1"/>
              <a:t>Célzott kutatási projektek</a:t>
            </a:r>
            <a:endParaRPr lang="en-US" altLang="hu-HU" sz="2000" b="1" i="1"/>
          </a:p>
        </p:txBody>
      </p:sp>
      <p:pic>
        <p:nvPicPr>
          <p:cNvPr id="29" name="Picture 27" descr="http://www.iter.org/doc/all/content/com/gallery/Media/5%20-%20Site%20milestones/Cryostat_Galler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610240"/>
            <a:ext cx="4572000" cy="2862262"/>
          </a:xfrm>
          <a:prstGeom prst="rect">
            <a:avLst/>
          </a:prstGeom>
          <a:solidFill>
            <a:srgbClr val="FFFF99">
              <a:alpha val="61960"/>
            </a:srgb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9" descr="ITER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44675"/>
            <a:ext cx="4932363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Dia számának helye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969CC7B2-C23B-4CD1-925E-C08F6C672A82}" type="slidenum">
              <a:rPr lang="en-GB" altLang="hu-HU" sz="1400"/>
              <a:pPr algn="r"/>
              <a:t>32</a:t>
            </a:fld>
            <a:endParaRPr lang="en-GB" altLang="hu-HU" sz="1400"/>
          </a:p>
        </p:txBody>
      </p:sp>
      <p:sp>
        <p:nvSpPr>
          <p:cNvPr id="28676" name="Rectangle 2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28677" name="Picture 3" descr="bme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Line 4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28679" name="Group 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28693" name="Rectangle 6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en-GB" altLang="hu-HU" sz="1600" b="1" dirty="0" smtClean="0">
                  <a:solidFill>
                    <a:srgbClr val="000000"/>
                  </a:solidFill>
                </a:rPr>
                <a:t>, 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en-GB" altLang="hu-HU" sz="1600" b="1" dirty="0"/>
            </a:p>
            <a:p>
              <a:pPr algn="ctr">
                <a:spcBef>
                  <a:spcPct val="20000"/>
                </a:spcBef>
              </a:pPr>
              <a:endParaRPr lang="en-GB" altLang="hu-HU" sz="1600" b="1" dirty="0"/>
            </a:p>
          </p:txBody>
        </p:sp>
        <p:sp>
          <p:nvSpPr>
            <p:cNvPr id="28694" name="Line 7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28680" name="Picture 8" descr="euratom_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04250" y="0"/>
            <a:ext cx="5397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6512" y="512676"/>
            <a:ext cx="9144000" cy="1079588"/>
            <a:chOff x="2540" y="68"/>
            <a:chExt cx="1662" cy="250"/>
          </a:xfrm>
          <a:solidFill>
            <a:schemeClr val="bg1"/>
          </a:solidFill>
        </p:grpSpPr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2540" y="68"/>
              <a:ext cx="1280" cy="250"/>
            </a:xfrm>
            <a:prstGeom prst="roundRect">
              <a:avLst>
                <a:gd name="adj" fmla="val 398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GB" b="1">
                <a:cs typeface="+mn-cs"/>
              </a:endParaRPr>
            </a:p>
          </p:txBody>
        </p:sp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2540" y="68"/>
              <a:ext cx="1662" cy="246"/>
              <a:chOff x="2540" y="68"/>
              <a:chExt cx="1662" cy="246"/>
            </a:xfrm>
            <a:grpFill/>
          </p:grpSpPr>
          <p:sp>
            <p:nvSpPr>
              <p:cNvPr id="15" name="AutoShape 13"/>
              <p:cNvSpPr>
                <a:spLocks noChangeArrowheads="1"/>
              </p:cNvSpPr>
              <p:nvPr/>
            </p:nvSpPr>
            <p:spPr bwMode="auto">
              <a:xfrm>
                <a:off x="2540" y="68"/>
                <a:ext cx="1276" cy="246"/>
              </a:xfrm>
              <a:prstGeom prst="roundRect">
                <a:avLst>
                  <a:gd name="adj" fmla="val 403"/>
                </a:avLst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GB" b="1">
                  <a:cs typeface="+mn-cs"/>
                </a:endParaRPr>
              </a:p>
            </p:txBody>
          </p:sp>
          <p:grpSp>
            <p:nvGrpSpPr>
              <p:cNvPr id="5" name="Group 14"/>
              <p:cNvGrpSpPr>
                <a:grpSpLocks/>
              </p:cNvGrpSpPr>
              <p:nvPr/>
            </p:nvGrpSpPr>
            <p:grpSpPr bwMode="auto">
              <a:xfrm>
                <a:off x="2540" y="68"/>
                <a:ext cx="1662" cy="243"/>
                <a:chOff x="2540" y="68"/>
                <a:chExt cx="1662" cy="243"/>
              </a:xfrm>
              <a:grpFill/>
            </p:grpSpPr>
            <p:sp>
              <p:nvSpPr>
                <p:cNvPr id="17" name="AutoShape 15"/>
                <p:cNvSpPr>
                  <a:spLocks noChangeArrowheads="1"/>
                </p:cNvSpPr>
                <p:nvPr/>
              </p:nvSpPr>
              <p:spPr bwMode="auto">
                <a:xfrm>
                  <a:off x="2540" y="68"/>
                  <a:ext cx="1273" cy="243"/>
                </a:xfrm>
                <a:prstGeom prst="roundRect">
                  <a:avLst>
                    <a:gd name="adj" fmla="val 412"/>
                  </a:avLst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 b="1">
                    <a:cs typeface="+mn-cs"/>
                  </a:endParaRPr>
                </a:p>
              </p:txBody>
            </p:sp>
            <p:grpSp>
              <p:nvGrpSpPr>
                <p:cNvPr id="6" name="Group 16"/>
                <p:cNvGrpSpPr>
                  <a:grpSpLocks/>
                </p:cNvGrpSpPr>
                <p:nvPr/>
              </p:nvGrpSpPr>
              <p:grpSpPr bwMode="auto">
                <a:xfrm>
                  <a:off x="2540" y="68"/>
                  <a:ext cx="1662" cy="241"/>
                  <a:chOff x="2540" y="68"/>
                  <a:chExt cx="1662" cy="241"/>
                </a:xfrm>
                <a:grpFill/>
              </p:grpSpPr>
              <p:sp>
                <p:nvSpPr>
                  <p:cNvPr id="19" name="AutoShape 17"/>
                  <p:cNvSpPr>
                    <a:spLocks noChangeArrowheads="1"/>
                  </p:cNvSpPr>
                  <p:nvPr/>
                </p:nvSpPr>
                <p:spPr bwMode="auto">
                  <a:xfrm>
                    <a:off x="2540" y="68"/>
                    <a:ext cx="1271" cy="241"/>
                  </a:xfrm>
                  <a:prstGeom prst="roundRect">
                    <a:avLst>
                      <a:gd name="adj" fmla="val 417"/>
                    </a:avLst>
                  </a:pr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GB" b="1">
                      <a:cs typeface="+mn-cs"/>
                    </a:endParaRPr>
                  </a:p>
                </p:txBody>
              </p:sp>
              <p:grpSp>
                <p:nvGrpSpPr>
                  <p:cNvPr id="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540" y="68"/>
                    <a:ext cx="1662" cy="240"/>
                    <a:chOff x="2540" y="68"/>
                    <a:chExt cx="1662" cy="240"/>
                  </a:xfrm>
                  <a:grpFill/>
                </p:grpSpPr>
                <p:sp>
                  <p:nvSpPr>
                    <p:cNvPr id="21" name="AutoShape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0" y="68"/>
                      <a:ext cx="1269" cy="240"/>
                    </a:xfrm>
                    <a:prstGeom prst="roundRect">
                      <a:avLst>
                        <a:gd name="adj" fmla="val 417"/>
                      </a:avLst>
                    </a:pr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GB" b="1">
                        <a:cs typeface="+mn-cs"/>
                      </a:endParaRPr>
                    </a:p>
                  </p:txBody>
                </p:sp>
                <p:grpSp>
                  <p:nvGrpSpPr>
                    <p:cNvPr id="8" name="Group 2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40" y="68"/>
                      <a:ext cx="1662" cy="240"/>
                      <a:chOff x="2540" y="68"/>
                      <a:chExt cx="1662" cy="240"/>
                    </a:xfrm>
                    <a:grpFill/>
                  </p:grpSpPr>
                  <p:sp>
                    <p:nvSpPr>
                      <p:cNvPr id="23" name="AutoShap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0" y="68"/>
                        <a:ext cx="1662" cy="240"/>
                      </a:xfrm>
                      <a:prstGeom prst="roundRect">
                        <a:avLst>
                          <a:gd name="adj" fmla="val 417"/>
                        </a:avLst>
                      </a:prstGeom>
                      <a:grp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GB" b="1">
                          <a:cs typeface="+mn-cs"/>
                        </a:endParaRPr>
                      </a:p>
                    </p:txBody>
                  </p:sp>
                  <p:sp>
                    <p:nvSpPr>
                      <p:cNvPr id="24" name="AutoShape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0" y="68"/>
                        <a:ext cx="1662" cy="77"/>
                      </a:xfrm>
                      <a:prstGeom prst="roundRect">
                        <a:avLst>
                          <a:gd name="adj" fmla="val 417"/>
                        </a:avLst>
                      </a:prstGeom>
                      <a:grp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lIns="0" tIns="0" rIns="0" bIns="0">
                        <a:spAutoFit/>
                      </a:bodyPr>
                      <a:lstStyle/>
                      <a:p>
                        <a:pPr algn="ctr" defTabSz="912813" hangingPunct="0">
                          <a:lnSpc>
                            <a:spcPts val="2563"/>
                          </a:lnSpc>
                          <a:spcAft>
                            <a:spcPct val="20000"/>
                          </a:spcAft>
                          <a:buClr>
                            <a:srgbClr val="000000"/>
                          </a:buClr>
                          <a:buSzPct val="45000"/>
                          <a:tabLst>
                            <a:tab pos="0" algn="l"/>
                            <a:tab pos="457200" algn="l"/>
                            <a:tab pos="914400" algn="l"/>
                            <a:tab pos="1371600" algn="l"/>
                            <a:tab pos="1828800" algn="l"/>
                            <a:tab pos="2286000" algn="l"/>
                            <a:tab pos="2743200" algn="l"/>
                            <a:tab pos="3200400" algn="l"/>
                            <a:tab pos="3657600" algn="l"/>
                            <a:tab pos="4114800" algn="l"/>
                            <a:tab pos="4572000" algn="l"/>
                            <a:tab pos="5029200" algn="l"/>
                            <a:tab pos="5486400" algn="l"/>
                            <a:tab pos="5943600" algn="l"/>
                            <a:tab pos="6400800" algn="l"/>
                            <a:tab pos="6858000" algn="l"/>
                            <a:tab pos="7315200" algn="l"/>
                            <a:tab pos="7772400" algn="l"/>
                            <a:tab pos="8229600" algn="l"/>
                            <a:tab pos="8686800" algn="l"/>
                            <a:tab pos="9144000" algn="l"/>
                          </a:tabLst>
                          <a:defRPr/>
                        </a:pPr>
                        <a:r>
                          <a:rPr lang="hu-HU" b="1" dirty="0">
                            <a:solidFill>
                              <a:srgbClr val="000000"/>
                            </a:solidFill>
                            <a:cs typeface="+mn-cs"/>
                          </a:rPr>
                          <a:t>ITER</a:t>
                        </a:r>
                        <a:endParaRPr lang="en-GB" b="1" dirty="0">
                          <a:solidFill>
                            <a:srgbClr val="000000"/>
                          </a:solidFill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</p:grpSp>
      <p:sp>
        <p:nvSpPr>
          <p:cNvPr id="28683" name="Text Box 10"/>
          <p:cNvSpPr txBox="1">
            <a:spLocks noChangeArrowheads="1"/>
          </p:cNvSpPr>
          <p:nvPr/>
        </p:nvSpPr>
        <p:spPr bwMode="auto">
          <a:xfrm>
            <a:off x="1368425" y="1204913"/>
            <a:ext cx="757396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altLang="hu-HU" sz="2000">
                <a:solidFill>
                  <a:srgbClr val="FF0000"/>
                </a:solidFill>
                <a:latin typeface="Arial" pitchFamily="34" charset="0"/>
              </a:rPr>
              <a:t>(I</a:t>
            </a:r>
            <a:r>
              <a:rPr lang="hu-HU" altLang="hu-HU" sz="2000">
                <a:latin typeface="Arial" pitchFamily="34" charset="0"/>
              </a:rPr>
              <a:t>nternational </a:t>
            </a:r>
            <a:r>
              <a:rPr lang="hu-HU" altLang="hu-HU" sz="2000">
                <a:solidFill>
                  <a:srgbClr val="FF0000"/>
                </a:solidFill>
                <a:latin typeface="Arial" pitchFamily="34" charset="0"/>
              </a:rPr>
              <a:t>T</a:t>
            </a:r>
            <a:r>
              <a:rPr lang="hu-HU" altLang="hu-HU" sz="2000">
                <a:latin typeface="Arial" pitchFamily="34" charset="0"/>
              </a:rPr>
              <a:t>hermonuclear </a:t>
            </a:r>
            <a:r>
              <a:rPr lang="hu-HU" altLang="hu-HU" sz="2000">
                <a:solidFill>
                  <a:srgbClr val="FF0000"/>
                </a:solidFill>
                <a:latin typeface="Arial" pitchFamily="34" charset="0"/>
              </a:rPr>
              <a:t>E</a:t>
            </a:r>
            <a:r>
              <a:rPr lang="hu-HU" altLang="hu-HU" sz="2000">
                <a:latin typeface="Arial" pitchFamily="34" charset="0"/>
              </a:rPr>
              <a:t>xperimental </a:t>
            </a:r>
            <a:r>
              <a:rPr lang="hu-HU" altLang="hu-HU" sz="2000">
                <a:solidFill>
                  <a:srgbClr val="FF0000"/>
                </a:solidFill>
                <a:latin typeface="Arial" pitchFamily="34" charset="0"/>
              </a:rPr>
              <a:t>R</a:t>
            </a:r>
            <a:r>
              <a:rPr lang="hu-HU" altLang="hu-HU" sz="2000">
                <a:latin typeface="Arial" pitchFamily="34" charset="0"/>
              </a:rPr>
              <a:t>eactor) </a:t>
            </a:r>
            <a:r>
              <a:rPr lang="hu-HU" altLang="hu-HU" sz="2000">
                <a:latin typeface="Arial" pitchFamily="34" charset="0"/>
                <a:sym typeface="Wingdings" pitchFamily="2" charset="2"/>
              </a:rPr>
              <a:t> </a:t>
            </a:r>
            <a:r>
              <a:rPr lang="hu-HU" altLang="hu-HU" sz="2000" b="1" i="1">
                <a:latin typeface="Arial" pitchFamily="34" charset="0"/>
                <a:sym typeface="Wingdings" pitchFamily="2" charset="2"/>
              </a:rPr>
              <a:t>az út</a:t>
            </a:r>
            <a:endParaRPr lang="hu-HU" altLang="hu-HU" sz="2000" b="1" i="1">
              <a:latin typeface="Arial" pitchFamily="34" charset="0"/>
            </a:endParaRPr>
          </a:p>
          <a:p>
            <a:pPr algn="r">
              <a:spcBef>
                <a:spcPct val="50000"/>
              </a:spcBef>
            </a:pPr>
            <a:r>
              <a:rPr lang="hu-HU" altLang="hu-HU" sz="2000">
                <a:latin typeface="Arial" pitchFamily="34" charset="0"/>
              </a:rPr>
              <a:t>Cadarache-ban épül Franciaországban.</a:t>
            </a:r>
          </a:p>
          <a:p>
            <a:pPr algn="r">
              <a:spcBef>
                <a:spcPct val="50000"/>
              </a:spcBef>
            </a:pPr>
            <a:r>
              <a:rPr lang="hu-HU" altLang="hu-HU" sz="2000">
                <a:latin typeface="Arial" pitchFamily="34" charset="0"/>
              </a:rPr>
              <a:t>Első plazma 2020-ban (?)</a:t>
            </a:r>
            <a:endParaRPr lang="en-US" altLang="hu-HU" sz="2000">
              <a:latin typeface="Arial" pitchFamily="34" charset="0"/>
            </a:endParaRPr>
          </a:p>
        </p:txBody>
      </p:sp>
      <p:grpSp>
        <p:nvGrpSpPr>
          <p:cNvPr id="9" name="Group 66"/>
          <p:cNvGrpSpPr>
            <a:grpSpLocks/>
          </p:cNvGrpSpPr>
          <p:nvPr/>
        </p:nvGrpSpPr>
        <p:grpSpPr bwMode="auto">
          <a:xfrm>
            <a:off x="4427538" y="3141663"/>
            <a:ext cx="1539875" cy="1512887"/>
            <a:chOff x="2699" y="2024"/>
            <a:chExt cx="952" cy="953"/>
          </a:xfrm>
        </p:grpSpPr>
        <p:sp>
          <p:nvSpPr>
            <p:cNvPr id="41" name="AutoShape 67"/>
            <p:cNvSpPr>
              <a:spLocks noChangeArrowheads="1"/>
            </p:cNvSpPr>
            <p:nvPr/>
          </p:nvSpPr>
          <p:spPr bwMode="auto">
            <a:xfrm>
              <a:off x="2699" y="2296"/>
              <a:ext cx="800" cy="93"/>
            </a:xfrm>
            <a:prstGeom prst="leftArrow">
              <a:avLst>
                <a:gd name="adj1" fmla="val 50000"/>
                <a:gd name="adj2" fmla="val 215054"/>
              </a:avLst>
            </a:prstGeom>
            <a:solidFill>
              <a:srgbClr val="33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28690" name="Rectangle 68"/>
            <p:cNvSpPr>
              <a:spLocks noChangeArrowheads="1"/>
            </p:cNvSpPr>
            <p:nvPr/>
          </p:nvSpPr>
          <p:spPr bwMode="auto">
            <a:xfrm>
              <a:off x="2744" y="2024"/>
              <a:ext cx="773" cy="250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altLang="en-US" sz="2000">
                  <a:solidFill>
                    <a:srgbClr val="339933"/>
                  </a:solidFill>
                </a:rPr>
                <a:t>50 MWth</a:t>
              </a:r>
            </a:p>
          </p:txBody>
        </p:sp>
        <p:sp>
          <p:nvSpPr>
            <p:cNvPr id="28691" name="Rectangle 69"/>
            <p:cNvSpPr>
              <a:spLocks noChangeArrowheads="1"/>
            </p:cNvSpPr>
            <p:nvPr/>
          </p:nvSpPr>
          <p:spPr bwMode="auto">
            <a:xfrm>
              <a:off x="2789" y="2614"/>
              <a:ext cx="862" cy="250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altLang="en-US" sz="2000">
                  <a:solidFill>
                    <a:srgbClr val="339933"/>
                  </a:solidFill>
                </a:rPr>
                <a:t>500 MWth</a:t>
              </a:r>
              <a:endParaRPr lang="en-GB" altLang="en-US" sz="2000">
                <a:solidFill>
                  <a:srgbClr val="339933"/>
                </a:solidFill>
              </a:endParaRPr>
            </a:p>
          </p:txBody>
        </p:sp>
        <p:sp>
          <p:nvSpPr>
            <p:cNvPr id="44" name="AutoShape 70"/>
            <p:cNvSpPr>
              <a:spLocks noChangeArrowheads="1"/>
            </p:cNvSpPr>
            <p:nvPr/>
          </p:nvSpPr>
          <p:spPr bwMode="auto">
            <a:xfrm>
              <a:off x="2789" y="2886"/>
              <a:ext cx="754" cy="91"/>
            </a:xfrm>
            <a:prstGeom prst="rightArrow">
              <a:avLst>
                <a:gd name="adj1" fmla="val 50000"/>
                <a:gd name="adj2" fmla="val 207143"/>
              </a:avLst>
            </a:prstGeom>
            <a:solidFill>
              <a:srgbClr val="33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</p:grpSp>
      <p:grpSp>
        <p:nvGrpSpPr>
          <p:cNvPr id="10" name="Group 72"/>
          <p:cNvGrpSpPr>
            <a:grpSpLocks/>
          </p:cNvGrpSpPr>
          <p:nvPr/>
        </p:nvGrpSpPr>
        <p:grpSpPr bwMode="auto">
          <a:xfrm>
            <a:off x="4284663" y="5516563"/>
            <a:ext cx="4564062" cy="461962"/>
            <a:chOff x="2397" y="3552"/>
            <a:chExt cx="3316" cy="349"/>
          </a:xfrm>
        </p:grpSpPr>
        <p:sp>
          <p:nvSpPr>
            <p:cNvPr id="28687" name="AutoShape 73"/>
            <p:cNvSpPr>
              <a:spLocks noChangeArrowheads="1"/>
            </p:cNvSpPr>
            <p:nvPr/>
          </p:nvSpPr>
          <p:spPr bwMode="auto">
            <a:xfrm flipV="1">
              <a:off x="2397" y="3576"/>
              <a:ext cx="1173" cy="278"/>
            </a:xfrm>
            <a:prstGeom prst="leftArrow">
              <a:avLst>
                <a:gd name="adj1" fmla="val 50000"/>
                <a:gd name="adj2" fmla="val 20556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>
              <a:spAutoFit/>
            </a:bodyPr>
            <a:lstStyle/>
            <a:p>
              <a:pPr algn="ctr"/>
              <a:endParaRPr lang="fr-FR" altLang="en-US" sz="600"/>
            </a:p>
          </p:txBody>
        </p:sp>
        <p:sp>
          <p:nvSpPr>
            <p:cNvPr id="28688" name="Text Box 74"/>
            <p:cNvSpPr txBox="1">
              <a:spLocks noChangeArrowheads="1"/>
            </p:cNvSpPr>
            <p:nvPr/>
          </p:nvSpPr>
          <p:spPr bwMode="auto">
            <a:xfrm>
              <a:off x="3620" y="3552"/>
              <a:ext cx="2093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altLang="en-US">
                  <a:solidFill>
                    <a:srgbClr val="009900"/>
                  </a:solidFill>
                </a:rPr>
                <a:t>  </a:t>
              </a:r>
              <a:r>
                <a:rPr lang="hu-HU" altLang="en-US">
                  <a:solidFill>
                    <a:srgbClr val="009900"/>
                  </a:solidFill>
                </a:rPr>
                <a:t>átlag francia mérnök</a:t>
              </a:r>
              <a:endParaRPr lang="en-GB" altLang="en-US">
                <a:solidFill>
                  <a:srgbClr val="009900"/>
                </a:solidFill>
              </a:endParaRPr>
            </a:p>
          </p:txBody>
        </p:sp>
      </p:grpSp>
      <p:sp>
        <p:nvSpPr>
          <p:cNvPr id="48" name="Téglalap 47"/>
          <p:cNvSpPr/>
          <p:nvPr/>
        </p:nvSpPr>
        <p:spPr>
          <a:xfrm>
            <a:off x="6443663" y="3429000"/>
            <a:ext cx="1873250" cy="13112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hu-HU" sz="3600" dirty="0"/>
              <a:t>Cél:</a:t>
            </a:r>
          </a:p>
          <a:p>
            <a:pPr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hu-HU" sz="3600" dirty="0"/>
              <a:t>Q≥10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ia számának helye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9559059-56AE-4266-85A5-FBA0163CF87B}" type="slidenum">
              <a:rPr lang="en-GB" altLang="hu-HU" sz="1400"/>
              <a:pPr algn="r"/>
              <a:t>33</a:t>
            </a:fld>
            <a:endParaRPr lang="en-GB" altLang="hu-HU" sz="1400"/>
          </a:p>
        </p:txBody>
      </p:sp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29700" name="Picture 3" descr="bm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Line 4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29702" name="Group 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29720" name="Rectangle 6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en-GB" altLang="hu-HU" sz="1600" b="1" dirty="0" smtClean="0">
                  <a:solidFill>
                    <a:srgbClr val="000000"/>
                  </a:solidFill>
                </a:rPr>
                <a:t>, 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en-GB" altLang="hu-HU" sz="1600" b="1" dirty="0"/>
            </a:p>
            <a:p>
              <a:pPr algn="ctr">
                <a:spcBef>
                  <a:spcPct val="20000"/>
                </a:spcBef>
              </a:pPr>
              <a:endParaRPr lang="en-GB" altLang="hu-HU" sz="1600" b="1" dirty="0"/>
            </a:p>
          </p:txBody>
        </p:sp>
        <p:sp>
          <p:nvSpPr>
            <p:cNvPr id="29721" name="Line 7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29703" name="Picture 8" descr="euratom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250" y="0"/>
            <a:ext cx="5397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3375"/>
            <a:ext cx="9144000" cy="579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6512" y="512676"/>
            <a:ext cx="9144000" cy="1079588"/>
            <a:chOff x="2540" y="68"/>
            <a:chExt cx="1662" cy="250"/>
          </a:xfrm>
          <a:solidFill>
            <a:schemeClr val="bg1"/>
          </a:solidFill>
        </p:grpSpPr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2540" y="68"/>
              <a:ext cx="1280" cy="250"/>
            </a:xfrm>
            <a:prstGeom prst="roundRect">
              <a:avLst>
                <a:gd name="adj" fmla="val 398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GB" b="1">
                <a:cs typeface="+mn-cs"/>
              </a:endParaRPr>
            </a:p>
          </p:txBody>
        </p:sp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2540" y="68"/>
              <a:ext cx="1662" cy="246"/>
              <a:chOff x="2540" y="68"/>
              <a:chExt cx="1662" cy="246"/>
            </a:xfrm>
            <a:grpFill/>
          </p:grpSpPr>
          <p:sp>
            <p:nvSpPr>
              <p:cNvPr id="15" name="AutoShape 13"/>
              <p:cNvSpPr>
                <a:spLocks noChangeArrowheads="1"/>
              </p:cNvSpPr>
              <p:nvPr/>
            </p:nvSpPr>
            <p:spPr bwMode="auto">
              <a:xfrm>
                <a:off x="2540" y="68"/>
                <a:ext cx="1276" cy="246"/>
              </a:xfrm>
              <a:prstGeom prst="roundRect">
                <a:avLst>
                  <a:gd name="adj" fmla="val 403"/>
                </a:avLst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GB" b="1">
                  <a:cs typeface="+mn-cs"/>
                </a:endParaRPr>
              </a:p>
            </p:txBody>
          </p:sp>
          <p:grpSp>
            <p:nvGrpSpPr>
              <p:cNvPr id="5" name="Group 14"/>
              <p:cNvGrpSpPr>
                <a:grpSpLocks/>
              </p:cNvGrpSpPr>
              <p:nvPr/>
            </p:nvGrpSpPr>
            <p:grpSpPr bwMode="auto">
              <a:xfrm>
                <a:off x="2540" y="68"/>
                <a:ext cx="1662" cy="243"/>
                <a:chOff x="2540" y="68"/>
                <a:chExt cx="1662" cy="243"/>
              </a:xfrm>
              <a:grpFill/>
            </p:grpSpPr>
            <p:sp>
              <p:nvSpPr>
                <p:cNvPr id="17" name="AutoShape 15"/>
                <p:cNvSpPr>
                  <a:spLocks noChangeArrowheads="1"/>
                </p:cNvSpPr>
                <p:nvPr/>
              </p:nvSpPr>
              <p:spPr bwMode="auto">
                <a:xfrm>
                  <a:off x="2540" y="68"/>
                  <a:ext cx="1273" cy="243"/>
                </a:xfrm>
                <a:prstGeom prst="roundRect">
                  <a:avLst>
                    <a:gd name="adj" fmla="val 412"/>
                  </a:avLst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 b="1">
                    <a:cs typeface="+mn-cs"/>
                  </a:endParaRPr>
                </a:p>
              </p:txBody>
            </p:sp>
            <p:grpSp>
              <p:nvGrpSpPr>
                <p:cNvPr id="6" name="Group 16"/>
                <p:cNvGrpSpPr>
                  <a:grpSpLocks/>
                </p:cNvGrpSpPr>
                <p:nvPr/>
              </p:nvGrpSpPr>
              <p:grpSpPr bwMode="auto">
                <a:xfrm>
                  <a:off x="2540" y="68"/>
                  <a:ext cx="1662" cy="241"/>
                  <a:chOff x="2540" y="68"/>
                  <a:chExt cx="1662" cy="241"/>
                </a:xfrm>
                <a:grpFill/>
              </p:grpSpPr>
              <p:sp>
                <p:nvSpPr>
                  <p:cNvPr id="19" name="AutoShape 17"/>
                  <p:cNvSpPr>
                    <a:spLocks noChangeArrowheads="1"/>
                  </p:cNvSpPr>
                  <p:nvPr/>
                </p:nvSpPr>
                <p:spPr bwMode="auto">
                  <a:xfrm>
                    <a:off x="2540" y="68"/>
                    <a:ext cx="1271" cy="241"/>
                  </a:xfrm>
                  <a:prstGeom prst="roundRect">
                    <a:avLst>
                      <a:gd name="adj" fmla="val 417"/>
                    </a:avLst>
                  </a:pr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GB" b="1">
                      <a:cs typeface="+mn-cs"/>
                    </a:endParaRPr>
                  </a:p>
                </p:txBody>
              </p:sp>
              <p:grpSp>
                <p:nvGrpSpPr>
                  <p:cNvPr id="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540" y="68"/>
                    <a:ext cx="1662" cy="240"/>
                    <a:chOff x="2540" y="68"/>
                    <a:chExt cx="1662" cy="240"/>
                  </a:xfrm>
                  <a:grpFill/>
                </p:grpSpPr>
                <p:sp>
                  <p:nvSpPr>
                    <p:cNvPr id="21" name="AutoShape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0" y="68"/>
                      <a:ext cx="1269" cy="240"/>
                    </a:xfrm>
                    <a:prstGeom prst="roundRect">
                      <a:avLst>
                        <a:gd name="adj" fmla="val 417"/>
                      </a:avLst>
                    </a:pr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GB" b="1">
                        <a:cs typeface="+mn-cs"/>
                      </a:endParaRPr>
                    </a:p>
                  </p:txBody>
                </p:sp>
                <p:grpSp>
                  <p:nvGrpSpPr>
                    <p:cNvPr id="8" name="Group 2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40" y="68"/>
                      <a:ext cx="1662" cy="240"/>
                      <a:chOff x="2540" y="68"/>
                      <a:chExt cx="1662" cy="240"/>
                    </a:xfrm>
                    <a:grpFill/>
                  </p:grpSpPr>
                  <p:sp>
                    <p:nvSpPr>
                      <p:cNvPr id="23" name="AutoShap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0" y="68"/>
                        <a:ext cx="1662" cy="240"/>
                      </a:xfrm>
                      <a:prstGeom prst="roundRect">
                        <a:avLst>
                          <a:gd name="adj" fmla="val 417"/>
                        </a:avLst>
                      </a:prstGeom>
                      <a:grp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GB" b="1">
                          <a:cs typeface="+mn-cs"/>
                        </a:endParaRPr>
                      </a:p>
                    </p:txBody>
                  </p:sp>
                  <p:sp>
                    <p:nvSpPr>
                      <p:cNvPr id="24" name="AutoShape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0" y="68"/>
                        <a:ext cx="1662" cy="77"/>
                      </a:xfrm>
                      <a:prstGeom prst="roundRect">
                        <a:avLst>
                          <a:gd name="adj" fmla="val 417"/>
                        </a:avLst>
                      </a:prstGeom>
                      <a:grp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lIns="0" tIns="0" rIns="0" bIns="0">
                        <a:spAutoFit/>
                      </a:bodyPr>
                      <a:lstStyle/>
                      <a:p>
                        <a:pPr algn="ctr" defTabSz="912813" hangingPunct="0">
                          <a:lnSpc>
                            <a:spcPts val="2563"/>
                          </a:lnSpc>
                          <a:spcAft>
                            <a:spcPct val="20000"/>
                          </a:spcAft>
                          <a:buClr>
                            <a:srgbClr val="000000"/>
                          </a:buClr>
                          <a:buSzPct val="45000"/>
                          <a:tabLst>
                            <a:tab pos="0" algn="l"/>
                            <a:tab pos="457200" algn="l"/>
                            <a:tab pos="914400" algn="l"/>
                            <a:tab pos="1371600" algn="l"/>
                            <a:tab pos="1828800" algn="l"/>
                            <a:tab pos="2286000" algn="l"/>
                            <a:tab pos="2743200" algn="l"/>
                            <a:tab pos="3200400" algn="l"/>
                            <a:tab pos="3657600" algn="l"/>
                            <a:tab pos="4114800" algn="l"/>
                            <a:tab pos="4572000" algn="l"/>
                            <a:tab pos="5029200" algn="l"/>
                            <a:tab pos="5486400" algn="l"/>
                            <a:tab pos="5943600" algn="l"/>
                            <a:tab pos="6400800" algn="l"/>
                            <a:tab pos="6858000" algn="l"/>
                            <a:tab pos="7315200" algn="l"/>
                            <a:tab pos="7772400" algn="l"/>
                            <a:tab pos="8229600" algn="l"/>
                            <a:tab pos="8686800" algn="l"/>
                            <a:tab pos="9144000" algn="l"/>
                          </a:tabLst>
                          <a:defRPr/>
                        </a:pPr>
                        <a:r>
                          <a:rPr lang="hu-HU" b="1" dirty="0">
                            <a:solidFill>
                              <a:srgbClr val="000000"/>
                            </a:solidFill>
                            <a:cs typeface="+mn-cs"/>
                          </a:rPr>
                          <a:t>Út a fúziós energiatermeléshez</a:t>
                        </a:r>
                        <a:endParaRPr lang="en-GB" b="1" dirty="0">
                          <a:solidFill>
                            <a:srgbClr val="000000"/>
                          </a:solidFill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29706" name="Csoportba foglalás 3"/>
          <p:cNvGrpSpPr>
            <a:grpSpLocks/>
          </p:cNvGrpSpPr>
          <p:nvPr/>
        </p:nvGrpSpPr>
        <p:grpSpPr bwMode="auto">
          <a:xfrm>
            <a:off x="777875" y="1157288"/>
            <a:ext cx="698500" cy="5138737"/>
            <a:chOff x="4919278" y="859894"/>
            <a:chExt cx="697593" cy="5651360"/>
          </a:xfrm>
        </p:grpSpPr>
        <p:sp>
          <p:nvSpPr>
            <p:cNvPr id="29718" name="Line 12"/>
            <p:cNvSpPr>
              <a:spLocks noChangeShapeType="1"/>
            </p:cNvSpPr>
            <p:nvPr/>
          </p:nvSpPr>
          <p:spPr bwMode="auto">
            <a:xfrm>
              <a:off x="5256076" y="1224879"/>
              <a:ext cx="0" cy="52863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7" name="Szövegdoboz 12"/>
            <p:cNvSpPr txBox="1">
              <a:spLocks noChangeArrowheads="1"/>
            </p:cNvSpPr>
            <p:nvPr/>
          </p:nvSpPr>
          <p:spPr bwMode="auto">
            <a:xfrm>
              <a:off x="4919278" y="859894"/>
              <a:ext cx="697593" cy="43995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hu-HU" sz="2000" b="1" dirty="0" smtClean="0">
                  <a:solidFill>
                    <a:srgbClr val="FF0000"/>
                  </a:solidFill>
                  <a:cs typeface="+mn-cs"/>
                </a:rPr>
                <a:t>201</a:t>
              </a:r>
              <a:r>
                <a:rPr lang="en-US" sz="2000" b="1" dirty="0" smtClean="0">
                  <a:solidFill>
                    <a:srgbClr val="FF0000"/>
                  </a:solidFill>
                  <a:cs typeface="+mn-cs"/>
                </a:rPr>
                <a:t>4</a:t>
              </a:r>
              <a:endParaRPr lang="hu-HU" sz="2000" b="1" dirty="0">
                <a:solidFill>
                  <a:srgbClr val="FF0000"/>
                </a:solidFill>
                <a:cs typeface="+mn-cs"/>
              </a:endParaRPr>
            </a:p>
          </p:txBody>
        </p:sp>
      </p:grpSp>
      <p:grpSp>
        <p:nvGrpSpPr>
          <p:cNvPr id="29708" name="Csoportba foglalás 3"/>
          <p:cNvGrpSpPr>
            <a:grpSpLocks/>
          </p:cNvGrpSpPr>
          <p:nvPr/>
        </p:nvGrpSpPr>
        <p:grpSpPr bwMode="auto">
          <a:xfrm>
            <a:off x="6335713" y="1196975"/>
            <a:ext cx="698500" cy="5153025"/>
            <a:chOff x="4897272" y="844400"/>
            <a:chExt cx="697593" cy="5666854"/>
          </a:xfrm>
        </p:grpSpPr>
        <p:sp>
          <p:nvSpPr>
            <p:cNvPr id="29716" name="Line 12"/>
            <p:cNvSpPr>
              <a:spLocks noChangeShapeType="1"/>
            </p:cNvSpPr>
            <p:nvPr/>
          </p:nvSpPr>
          <p:spPr bwMode="auto">
            <a:xfrm>
              <a:off x="5256081" y="1283855"/>
              <a:ext cx="0" cy="522739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1" name="Szövegdoboz 12"/>
            <p:cNvSpPr txBox="1">
              <a:spLocks noChangeArrowheads="1"/>
            </p:cNvSpPr>
            <p:nvPr/>
          </p:nvSpPr>
          <p:spPr bwMode="auto">
            <a:xfrm>
              <a:off x="4897272" y="844400"/>
              <a:ext cx="697593" cy="4399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hu-HU" sz="2000" b="1" dirty="0" smtClean="0">
                  <a:solidFill>
                    <a:srgbClr val="FF0000"/>
                  </a:solidFill>
                </a:rPr>
                <a:t>2050</a:t>
              </a:r>
              <a:endParaRPr lang="hu-HU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709" name="Csoportba foglalás 3"/>
          <p:cNvGrpSpPr>
            <a:grpSpLocks/>
          </p:cNvGrpSpPr>
          <p:nvPr/>
        </p:nvGrpSpPr>
        <p:grpSpPr bwMode="auto">
          <a:xfrm>
            <a:off x="3708400" y="1196975"/>
            <a:ext cx="696913" cy="5153025"/>
            <a:chOff x="4897272" y="844400"/>
            <a:chExt cx="697593" cy="5666854"/>
          </a:xfrm>
        </p:grpSpPr>
        <p:sp>
          <p:nvSpPr>
            <p:cNvPr id="29714" name="Line 12"/>
            <p:cNvSpPr>
              <a:spLocks noChangeShapeType="1"/>
            </p:cNvSpPr>
            <p:nvPr/>
          </p:nvSpPr>
          <p:spPr bwMode="auto">
            <a:xfrm>
              <a:off x="5256081" y="1283855"/>
              <a:ext cx="0" cy="522739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4" name="Szövegdoboz 12"/>
            <p:cNvSpPr txBox="1">
              <a:spLocks noChangeArrowheads="1"/>
            </p:cNvSpPr>
            <p:nvPr/>
          </p:nvSpPr>
          <p:spPr bwMode="auto">
            <a:xfrm>
              <a:off x="4897272" y="844400"/>
              <a:ext cx="697593" cy="4399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hu-HU" sz="2000" b="1" dirty="0" smtClean="0">
                  <a:solidFill>
                    <a:srgbClr val="FF0000"/>
                  </a:solidFill>
                </a:rPr>
                <a:t>2030</a:t>
              </a:r>
              <a:endParaRPr lang="hu-HU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710" name="Csoportba foglalás 3"/>
          <p:cNvGrpSpPr>
            <a:grpSpLocks/>
          </p:cNvGrpSpPr>
          <p:nvPr/>
        </p:nvGrpSpPr>
        <p:grpSpPr bwMode="auto">
          <a:xfrm>
            <a:off x="2051050" y="1160463"/>
            <a:ext cx="698500" cy="5153025"/>
            <a:chOff x="4897276" y="844400"/>
            <a:chExt cx="698308" cy="5666854"/>
          </a:xfrm>
        </p:grpSpPr>
        <p:sp>
          <p:nvSpPr>
            <p:cNvPr id="29712" name="Line 12"/>
            <p:cNvSpPr>
              <a:spLocks noChangeShapeType="1"/>
            </p:cNvSpPr>
            <p:nvPr/>
          </p:nvSpPr>
          <p:spPr bwMode="auto">
            <a:xfrm>
              <a:off x="5256081" y="1283855"/>
              <a:ext cx="0" cy="522739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7" name="Szövegdoboz 12"/>
            <p:cNvSpPr txBox="1">
              <a:spLocks noChangeArrowheads="1"/>
            </p:cNvSpPr>
            <p:nvPr/>
          </p:nvSpPr>
          <p:spPr bwMode="auto">
            <a:xfrm>
              <a:off x="4897276" y="844400"/>
              <a:ext cx="698308" cy="4399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hu-HU" sz="2000" b="1" dirty="0" smtClean="0">
                  <a:solidFill>
                    <a:srgbClr val="FF0000"/>
                  </a:solidFill>
                </a:rPr>
                <a:t>2020</a:t>
              </a:r>
              <a:endParaRPr lang="hu-H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9711" name="Szövegdoboz 37"/>
          <p:cNvSpPr txBox="1">
            <a:spLocks noChangeArrowheads="1"/>
          </p:cNvSpPr>
          <p:nvPr/>
        </p:nvSpPr>
        <p:spPr bwMode="auto">
          <a:xfrm>
            <a:off x="0" y="6021388"/>
            <a:ext cx="8334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hlinkClick r:id="rId6" action="ppaction://hlinksldjump"/>
              </a:rPr>
              <a:t>Vége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B13CFD-F4D9-4B00-93DE-53A9DD850B6B}" type="slidenum">
              <a:rPr lang="hu-HU" smtClean="0"/>
              <a:pPr>
                <a:defRPr/>
              </a:pPr>
              <a:t>34</a:t>
            </a:fld>
            <a:endParaRPr lang="hu-HU" smtClean="0"/>
          </a:p>
        </p:txBody>
      </p:sp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30724" name="Picture 3" descr="bm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Line 4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30726" name="Group 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30747" name="Rectangle 6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, 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</p:txBody>
        </p:sp>
        <p:sp>
          <p:nvSpPr>
            <p:cNvPr id="30748" name="Line 7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30727" name="Picture 8" descr="euratom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250" y="0"/>
            <a:ext cx="5397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28" name="Group 6"/>
          <p:cNvGrpSpPr>
            <a:grpSpLocks/>
          </p:cNvGrpSpPr>
          <p:nvPr/>
        </p:nvGrpSpPr>
        <p:grpSpPr bwMode="auto">
          <a:xfrm>
            <a:off x="2533650" y="542925"/>
            <a:ext cx="3375025" cy="407988"/>
            <a:chOff x="1917" y="60"/>
            <a:chExt cx="2124" cy="257"/>
          </a:xfrm>
        </p:grpSpPr>
        <p:sp>
          <p:nvSpPr>
            <p:cNvPr id="30733" name="AutoShape 7"/>
            <p:cNvSpPr>
              <a:spLocks noChangeArrowheads="1"/>
            </p:cNvSpPr>
            <p:nvPr/>
          </p:nvSpPr>
          <p:spPr bwMode="auto">
            <a:xfrm>
              <a:off x="2540" y="68"/>
              <a:ext cx="1279" cy="249"/>
            </a:xfrm>
            <a:prstGeom prst="roundRect">
              <a:avLst>
                <a:gd name="adj" fmla="val 403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 altLang="hu-HU"/>
            </a:p>
          </p:txBody>
        </p:sp>
        <p:grpSp>
          <p:nvGrpSpPr>
            <p:cNvPr id="30734" name="Group 8"/>
            <p:cNvGrpSpPr>
              <a:grpSpLocks/>
            </p:cNvGrpSpPr>
            <p:nvPr/>
          </p:nvGrpSpPr>
          <p:grpSpPr bwMode="auto">
            <a:xfrm>
              <a:off x="1917" y="60"/>
              <a:ext cx="2124" cy="248"/>
              <a:chOff x="1917" y="60"/>
              <a:chExt cx="2124" cy="248"/>
            </a:xfrm>
          </p:grpSpPr>
          <p:sp>
            <p:nvSpPr>
              <p:cNvPr id="30735" name="AutoShape 9"/>
              <p:cNvSpPr>
                <a:spLocks noChangeArrowheads="1"/>
              </p:cNvSpPr>
              <p:nvPr/>
            </p:nvSpPr>
            <p:spPr bwMode="auto">
              <a:xfrm>
                <a:off x="2540" y="60"/>
                <a:ext cx="1274" cy="244"/>
              </a:xfrm>
              <a:prstGeom prst="roundRect">
                <a:avLst>
                  <a:gd name="adj" fmla="val 407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altLang="hu-HU"/>
              </a:p>
            </p:txBody>
          </p:sp>
          <p:grpSp>
            <p:nvGrpSpPr>
              <p:cNvPr id="30736" name="Group 10"/>
              <p:cNvGrpSpPr>
                <a:grpSpLocks/>
              </p:cNvGrpSpPr>
              <p:nvPr/>
            </p:nvGrpSpPr>
            <p:grpSpPr bwMode="auto">
              <a:xfrm>
                <a:off x="1917" y="68"/>
                <a:ext cx="2124" cy="240"/>
                <a:chOff x="1917" y="68"/>
                <a:chExt cx="2124" cy="240"/>
              </a:xfrm>
            </p:grpSpPr>
            <p:sp>
              <p:nvSpPr>
                <p:cNvPr id="30737" name="AutoShape 11"/>
                <p:cNvSpPr>
                  <a:spLocks noChangeArrowheads="1"/>
                </p:cNvSpPr>
                <p:nvPr/>
              </p:nvSpPr>
              <p:spPr bwMode="auto">
                <a:xfrm>
                  <a:off x="2540" y="68"/>
                  <a:ext cx="1270" cy="240"/>
                </a:xfrm>
                <a:prstGeom prst="roundRect">
                  <a:avLst>
                    <a:gd name="adj" fmla="val 417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 altLang="hu-HU"/>
                </a:p>
              </p:txBody>
            </p:sp>
            <p:grpSp>
              <p:nvGrpSpPr>
                <p:cNvPr id="30738" name="Group 12"/>
                <p:cNvGrpSpPr>
                  <a:grpSpLocks/>
                </p:cNvGrpSpPr>
                <p:nvPr/>
              </p:nvGrpSpPr>
              <p:grpSpPr bwMode="auto">
                <a:xfrm>
                  <a:off x="1917" y="68"/>
                  <a:ext cx="2124" cy="237"/>
                  <a:chOff x="1917" y="68"/>
                  <a:chExt cx="2124" cy="237"/>
                </a:xfrm>
              </p:grpSpPr>
              <p:sp>
                <p:nvSpPr>
                  <p:cNvPr id="30739" name="AutoShape 13"/>
                  <p:cNvSpPr>
                    <a:spLocks noChangeArrowheads="1"/>
                  </p:cNvSpPr>
                  <p:nvPr/>
                </p:nvSpPr>
                <p:spPr bwMode="auto">
                  <a:xfrm>
                    <a:off x="2540" y="68"/>
                    <a:ext cx="1267" cy="237"/>
                  </a:xfrm>
                  <a:prstGeom prst="roundRect">
                    <a:avLst>
                      <a:gd name="adj" fmla="val 421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 altLang="hu-HU"/>
                  </a:p>
                </p:txBody>
              </p:sp>
              <p:grpSp>
                <p:nvGrpSpPr>
                  <p:cNvPr id="30740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1917" y="68"/>
                    <a:ext cx="2124" cy="235"/>
                    <a:chOff x="1917" y="68"/>
                    <a:chExt cx="2124" cy="235"/>
                  </a:xfrm>
                </p:grpSpPr>
                <p:sp>
                  <p:nvSpPr>
                    <p:cNvPr id="30741" name="AutoShape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0" y="68"/>
                      <a:ext cx="1264" cy="235"/>
                    </a:xfrm>
                    <a:prstGeom prst="roundRect">
                      <a:avLst>
                        <a:gd name="adj" fmla="val 426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 altLang="hu-HU"/>
                    </a:p>
                  </p:txBody>
                </p:sp>
                <p:grpSp>
                  <p:nvGrpSpPr>
                    <p:cNvPr id="30742" name="Group 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17" y="68"/>
                      <a:ext cx="2124" cy="234"/>
                      <a:chOff x="1917" y="68"/>
                      <a:chExt cx="2124" cy="234"/>
                    </a:xfrm>
                  </p:grpSpPr>
                  <p:sp>
                    <p:nvSpPr>
                      <p:cNvPr id="30743" name="AutoShap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0" y="68"/>
                        <a:ext cx="1263" cy="234"/>
                      </a:xfrm>
                      <a:prstGeom prst="roundRect">
                        <a:avLst>
                          <a:gd name="adj" fmla="val 426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hu-HU" altLang="hu-HU"/>
                      </a:p>
                    </p:txBody>
                  </p:sp>
                  <p:grpSp>
                    <p:nvGrpSpPr>
                      <p:cNvPr id="30744" name="Group 1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917" y="68"/>
                        <a:ext cx="2124" cy="234"/>
                        <a:chOff x="1917" y="68"/>
                        <a:chExt cx="2124" cy="234"/>
                      </a:xfrm>
                    </p:grpSpPr>
                    <p:sp>
                      <p:nvSpPr>
                        <p:cNvPr id="30745" name="AutoShap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40" y="68"/>
                          <a:ext cx="1263" cy="234"/>
                        </a:xfrm>
                        <a:prstGeom prst="roundRect">
                          <a:avLst>
                            <a:gd name="adj" fmla="val 426"/>
                          </a:avLst>
                        </a:prstGeom>
                        <a:noFill/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hu-HU" altLang="hu-HU"/>
                        </a:p>
                      </p:txBody>
                    </p:sp>
                    <p:sp>
                      <p:nvSpPr>
                        <p:cNvPr id="30746" name="AutoShap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917" y="68"/>
                          <a:ext cx="2124" cy="210"/>
                        </a:xfrm>
                        <a:prstGeom prst="roundRect">
                          <a:avLst>
                            <a:gd name="adj" fmla="val 426"/>
                          </a:avLst>
                        </a:prstGeom>
                        <a:noFill/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defTabSz="912813" hangingPunct="0">
                            <a:lnSpc>
                              <a:spcPts val="2563"/>
                            </a:lnSpc>
                            <a:spcAft>
                              <a:spcPct val="20000"/>
                            </a:spcAft>
                            <a:buClr>
                              <a:srgbClr val="000000"/>
                            </a:buClr>
                            <a:buSzPct val="45000"/>
                            <a:buFont typeface="StarSymbol"/>
                            <a:buNone/>
                            <a:tabLst>
                              <a:tab pos="0" algn="l"/>
                              <a:tab pos="457200" algn="l"/>
                              <a:tab pos="914400" algn="l"/>
                              <a:tab pos="1371600" algn="l"/>
                              <a:tab pos="1828800" algn="l"/>
                              <a:tab pos="2286000" algn="l"/>
                              <a:tab pos="2743200" algn="l"/>
                              <a:tab pos="3200400" algn="l"/>
                              <a:tab pos="3657600" algn="l"/>
                              <a:tab pos="4114800" algn="l"/>
                              <a:tab pos="4572000" algn="l"/>
                              <a:tab pos="5029200" algn="l"/>
                              <a:tab pos="5486400" algn="l"/>
                              <a:tab pos="5943600" algn="l"/>
                              <a:tab pos="6400800" algn="l"/>
                              <a:tab pos="6858000" algn="l"/>
                              <a:tab pos="7315200" algn="l"/>
                              <a:tab pos="7772400" algn="l"/>
                              <a:tab pos="8229600" algn="l"/>
                              <a:tab pos="8686800" algn="l"/>
                              <a:tab pos="9144000" algn="l"/>
                            </a:tabLst>
                          </a:pPr>
                          <a:r>
                            <a:rPr lang="hu-HU" altLang="hu-HU" b="1">
                              <a:solidFill>
                                <a:srgbClr val="000000"/>
                              </a:solidFill>
                            </a:rPr>
                            <a:t>Fúziós útiterv (2012 vége)</a:t>
                          </a:r>
                        </a:p>
                      </p:txBody>
                    </p:sp>
                  </p:grpSp>
                </p:grpSp>
              </p:grpSp>
            </p:grpSp>
          </p:grpSp>
        </p:grpSp>
      </p:grpSp>
      <p:pic>
        <p:nvPicPr>
          <p:cNvPr id="3072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1773238"/>
            <a:ext cx="374491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AutoShape 22"/>
          <p:cNvSpPr>
            <a:spLocks noChangeArrowheads="1"/>
          </p:cNvSpPr>
          <p:nvPr/>
        </p:nvSpPr>
        <p:spPr bwMode="auto">
          <a:xfrm>
            <a:off x="4373563" y="1916113"/>
            <a:ext cx="4103687" cy="3940175"/>
          </a:xfrm>
          <a:prstGeom prst="roundRect">
            <a:avLst>
              <a:gd name="adj" fmla="val 42"/>
            </a:avLst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marL="457200" indent="-4572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b="1" u="sng" dirty="0">
                <a:latin typeface="Arial" pitchFamily="34" charset="0"/>
                <a:cs typeface="+mn-cs"/>
              </a:rPr>
              <a:t>Küldetések:</a:t>
            </a:r>
          </a:p>
          <a:p>
            <a:pPr hangingPunct="0">
              <a:spcAft>
                <a:spcPct val="20000"/>
              </a:spcAft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hu-HU" sz="2000" dirty="0">
              <a:latin typeface="Arial" pitchFamily="34" charset="0"/>
              <a:cs typeface="+mn-cs"/>
            </a:endParaRPr>
          </a:p>
          <a:p>
            <a:pPr marL="457200" indent="-457200" hangingPunct="0">
              <a:spcAft>
                <a:spcPct val="20000"/>
              </a:spcAft>
              <a:buClr>
                <a:srgbClr val="000000"/>
              </a:buClr>
              <a:buSzPct val="100000"/>
              <a:buFontTx/>
              <a:buAutoNum type="arabicPeriod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b="1" dirty="0">
                <a:latin typeface="Arial" pitchFamily="34" charset="0"/>
                <a:cs typeface="+mn-cs"/>
              </a:rPr>
              <a:t>Plazma üzemállapotok</a:t>
            </a:r>
          </a:p>
          <a:p>
            <a:pPr marL="457200" indent="-457200" hangingPunct="0">
              <a:spcAft>
                <a:spcPct val="20000"/>
              </a:spcAft>
              <a:buClr>
                <a:srgbClr val="000000"/>
              </a:buClr>
              <a:buSzPct val="100000"/>
              <a:buFontTx/>
              <a:buAutoNum type="arabicPeriod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dirty="0" err="1">
                <a:latin typeface="Arial" pitchFamily="34" charset="0"/>
                <a:cs typeface="+mn-cs"/>
              </a:rPr>
              <a:t>Hőelvezető</a:t>
            </a:r>
            <a:r>
              <a:rPr lang="hu-HU" sz="2000" dirty="0">
                <a:latin typeface="Arial" pitchFamily="34" charset="0"/>
                <a:cs typeface="+mn-cs"/>
              </a:rPr>
              <a:t> rendszerek</a:t>
            </a:r>
          </a:p>
          <a:p>
            <a:pPr marL="457200" indent="-457200" hangingPunct="0">
              <a:spcAft>
                <a:spcPct val="20000"/>
              </a:spcAft>
              <a:buClr>
                <a:srgbClr val="000000"/>
              </a:buClr>
              <a:buSzPct val="100000"/>
              <a:buFontTx/>
              <a:buAutoNum type="arabicPeriod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dirty="0">
                <a:latin typeface="Arial" pitchFamily="34" charset="0"/>
                <a:cs typeface="+mn-cs"/>
              </a:rPr>
              <a:t>Neutronsugárzásnak ellenálló anyagok</a:t>
            </a:r>
          </a:p>
          <a:p>
            <a:pPr marL="457200" indent="-457200" hangingPunct="0">
              <a:spcAft>
                <a:spcPct val="20000"/>
              </a:spcAft>
              <a:buClr>
                <a:srgbClr val="000000"/>
              </a:buClr>
              <a:buSzPct val="100000"/>
              <a:buFontTx/>
              <a:buAutoNum type="arabicPeriod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dirty="0">
                <a:latin typeface="Arial" pitchFamily="34" charset="0"/>
                <a:cs typeface="+mn-cs"/>
              </a:rPr>
              <a:t>Trícium önellátás</a:t>
            </a:r>
          </a:p>
          <a:p>
            <a:pPr marL="457200" indent="-457200" hangingPunct="0">
              <a:spcAft>
                <a:spcPct val="20000"/>
              </a:spcAft>
              <a:buClr>
                <a:srgbClr val="000000"/>
              </a:buClr>
              <a:buSzPct val="100000"/>
              <a:buFontTx/>
              <a:buAutoNum type="arabicPeriod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dirty="0">
                <a:latin typeface="Arial" pitchFamily="34" charset="0"/>
                <a:cs typeface="+mn-cs"/>
              </a:rPr>
              <a:t>Inherens biztonság</a:t>
            </a:r>
          </a:p>
          <a:p>
            <a:pPr marL="457200" indent="-457200" hangingPunct="0">
              <a:spcAft>
                <a:spcPct val="20000"/>
              </a:spcAft>
              <a:buClr>
                <a:srgbClr val="000000"/>
              </a:buClr>
              <a:buSzPct val="100000"/>
              <a:buFontTx/>
              <a:buAutoNum type="arabicPeriod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dirty="0">
                <a:latin typeface="Arial" pitchFamily="34" charset="0"/>
                <a:cs typeface="+mn-cs"/>
              </a:rPr>
              <a:t>DEMO tervezése</a:t>
            </a:r>
          </a:p>
          <a:p>
            <a:pPr marL="457200" indent="-457200" hangingPunct="0">
              <a:spcAft>
                <a:spcPct val="20000"/>
              </a:spcAft>
              <a:buClr>
                <a:srgbClr val="000000"/>
              </a:buClr>
              <a:buSzPct val="100000"/>
              <a:buFontTx/>
              <a:buAutoNum type="arabicPeriod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dirty="0">
                <a:latin typeface="Arial" pitchFamily="34" charset="0"/>
                <a:cs typeface="+mn-cs"/>
              </a:rPr>
              <a:t>Költséghatékony technológiák</a:t>
            </a:r>
          </a:p>
          <a:p>
            <a:pPr marL="457200" indent="-457200" hangingPunct="0">
              <a:spcAft>
                <a:spcPct val="20000"/>
              </a:spcAft>
              <a:buClr>
                <a:srgbClr val="000000"/>
              </a:buClr>
              <a:buSzPct val="100000"/>
              <a:buFontTx/>
              <a:buAutoNum type="arabicPeriod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b="1" dirty="0" err="1">
                <a:latin typeface="Arial" pitchFamily="34" charset="0"/>
                <a:cs typeface="+mn-cs"/>
              </a:rPr>
              <a:t>Sztellarátorok</a:t>
            </a:r>
            <a:endParaRPr lang="hu-HU" sz="2000" b="1" dirty="0">
              <a:latin typeface="Arial" pitchFamily="34" charset="0"/>
              <a:cs typeface="+mn-cs"/>
            </a:endParaRPr>
          </a:p>
        </p:txBody>
      </p:sp>
      <p:sp>
        <p:nvSpPr>
          <p:cNvPr id="30731" name="AutoShape 22"/>
          <p:cNvSpPr>
            <a:spLocks noChangeArrowheads="1"/>
          </p:cNvSpPr>
          <p:nvPr/>
        </p:nvSpPr>
        <p:spPr bwMode="auto">
          <a:xfrm>
            <a:off x="179388" y="1196975"/>
            <a:ext cx="8569325" cy="307975"/>
          </a:xfrm>
          <a:prstGeom prst="roundRect">
            <a:avLst>
              <a:gd name="adj" fmla="val 42"/>
            </a:avLst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marL="457200" indent="-457200" hangingPunct="0">
              <a:spcAft>
                <a:spcPct val="20000"/>
              </a:spcAft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altLang="hu-HU" sz="2000" b="1" u="sng">
                <a:latin typeface="Arial" pitchFamily="34" charset="0"/>
              </a:rPr>
              <a:t>Cél:</a:t>
            </a:r>
            <a:r>
              <a:rPr lang="hu-HU" altLang="hu-HU" sz="2000">
                <a:latin typeface="Arial" pitchFamily="34" charset="0"/>
              </a:rPr>
              <a:t> </a:t>
            </a:r>
            <a:r>
              <a:rPr lang="hu-HU" altLang="hu-HU" sz="2000" b="1">
                <a:solidFill>
                  <a:srgbClr val="FF0000"/>
                </a:solidFill>
                <a:latin typeface="Arial" pitchFamily="34" charset="0"/>
              </a:rPr>
              <a:t>pár 100 MW fúziós energia hálózatra termelése 2050 előtt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B15CDF-F868-4399-B435-D7F3A9C6A038}" type="slidenum">
              <a:rPr lang="hu-HU" smtClean="0"/>
              <a:pPr>
                <a:defRPr/>
              </a:pPr>
              <a:t>35</a:t>
            </a:fld>
            <a:endParaRPr lang="hu-HU" smtClean="0"/>
          </a:p>
        </p:txBody>
      </p:sp>
      <p:sp>
        <p:nvSpPr>
          <p:cNvPr id="31747" name="Rectangle 2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31748" name="Picture 3" descr="bm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Line 4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31750" name="Group 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31770" name="Rectangle 6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, 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</p:txBody>
        </p:sp>
        <p:sp>
          <p:nvSpPr>
            <p:cNvPr id="31771" name="Line 7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31751" name="Picture 8" descr="euratom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250" y="0"/>
            <a:ext cx="5397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752" name="Group 6"/>
          <p:cNvGrpSpPr>
            <a:grpSpLocks/>
          </p:cNvGrpSpPr>
          <p:nvPr/>
        </p:nvGrpSpPr>
        <p:grpSpPr bwMode="auto">
          <a:xfrm>
            <a:off x="2909888" y="542925"/>
            <a:ext cx="3290887" cy="407988"/>
            <a:chOff x="2154" y="60"/>
            <a:chExt cx="2071" cy="257"/>
          </a:xfrm>
        </p:grpSpPr>
        <p:sp>
          <p:nvSpPr>
            <p:cNvPr id="31756" name="AutoShape 7"/>
            <p:cNvSpPr>
              <a:spLocks noChangeArrowheads="1"/>
            </p:cNvSpPr>
            <p:nvPr/>
          </p:nvSpPr>
          <p:spPr bwMode="auto">
            <a:xfrm>
              <a:off x="2540" y="68"/>
              <a:ext cx="1279" cy="249"/>
            </a:xfrm>
            <a:prstGeom prst="roundRect">
              <a:avLst>
                <a:gd name="adj" fmla="val 403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 altLang="hu-HU"/>
            </a:p>
          </p:txBody>
        </p:sp>
        <p:grpSp>
          <p:nvGrpSpPr>
            <p:cNvPr id="31757" name="Group 8"/>
            <p:cNvGrpSpPr>
              <a:grpSpLocks/>
            </p:cNvGrpSpPr>
            <p:nvPr/>
          </p:nvGrpSpPr>
          <p:grpSpPr bwMode="auto">
            <a:xfrm>
              <a:off x="2154" y="60"/>
              <a:ext cx="2071" cy="248"/>
              <a:chOff x="2154" y="60"/>
              <a:chExt cx="2071" cy="248"/>
            </a:xfrm>
          </p:grpSpPr>
          <p:sp>
            <p:nvSpPr>
              <p:cNvPr id="31758" name="AutoShape 9"/>
              <p:cNvSpPr>
                <a:spLocks noChangeArrowheads="1"/>
              </p:cNvSpPr>
              <p:nvPr/>
            </p:nvSpPr>
            <p:spPr bwMode="auto">
              <a:xfrm>
                <a:off x="2540" y="60"/>
                <a:ext cx="1274" cy="244"/>
              </a:xfrm>
              <a:prstGeom prst="roundRect">
                <a:avLst>
                  <a:gd name="adj" fmla="val 407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altLang="hu-HU"/>
              </a:p>
            </p:txBody>
          </p:sp>
          <p:grpSp>
            <p:nvGrpSpPr>
              <p:cNvPr id="31759" name="Group 10"/>
              <p:cNvGrpSpPr>
                <a:grpSpLocks/>
              </p:cNvGrpSpPr>
              <p:nvPr/>
            </p:nvGrpSpPr>
            <p:grpSpPr bwMode="auto">
              <a:xfrm>
                <a:off x="2154" y="68"/>
                <a:ext cx="2071" cy="240"/>
                <a:chOff x="2154" y="68"/>
                <a:chExt cx="2071" cy="240"/>
              </a:xfrm>
            </p:grpSpPr>
            <p:sp>
              <p:nvSpPr>
                <p:cNvPr id="31760" name="AutoShape 11"/>
                <p:cNvSpPr>
                  <a:spLocks noChangeArrowheads="1"/>
                </p:cNvSpPr>
                <p:nvPr/>
              </p:nvSpPr>
              <p:spPr bwMode="auto">
                <a:xfrm>
                  <a:off x="2540" y="68"/>
                  <a:ext cx="1270" cy="240"/>
                </a:xfrm>
                <a:prstGeom prst="roundRect">
                  <a:avLst>
                    <a:gd name="adj" fmla="val 417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 altLang="hu-HU"/>
                </a:p>
              </p:txBody>
            </p:sp>
            <p:grpSp>
              <p:nvGrpSpPr>
                <p:cNvPr id="31761" name="Group 12"/>
                <p:cNvGrpSpPr>
                  <a:grpSpLocks/>
                </p:cNvGrpSpPr>
                <p:nvPr/>
              </p:nvGrpSpPr>
              <p:grpSpPr bwMode="auto">
                <a:xfrm>
                  <a:off x="2154" y="68"/>
                  <a:ext cx="2071" cy="237"/>
                  <a:chOff x="2154" y="68"/>
                  <a:chExt cx="2071" cy="237"/>
                </a:xfrm>
              </p:grpSpPr>
              <p:sp>
                <p:nvSpPr>
                  <p:cNvPr id="31762" name="AutoShape 13"/>
                  <p:cNvSpPr>
                    <a:spLocks noChangeArrowheads="1"/>
                  </p:cNvSpPr>
                  <p:nvPr/>
                </p:nvSpPr>
                <p:spPr bwMode="auto">
                  <a:xfrm>
                    <a:off x="2540" y="68"/>
                    <a:ext cx="1267" cy="237"/>
                  </a:xfrm>
                  <a:prstGeom prst="roundRect">
                    <a:avLst>
                      <a:gd name="adj" fmla="val 421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 altLang="hu-HU"/>
                  </a:p>
                </p:txBody>
              </p:sp>
              <p:grpSp>
                <p:nvGrpSpPr>
                  <p:cNvPr id="31763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2154" y="68"/>
                    <a:ext cx="2071" cy="235"/>
                    <a:chOff x="2154" y="68"/>
                    <a:chExt cx="2071" cy="235"/>
                  </a:xfrm>
                </p:grpSpPr>
                <p:sp>
                  <p:nvSpPr>
                    <p:cNvPr id="31764" name="AutoShape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0" y="68"/>
                      <a:ext cx="1264" cy="235"/>
                    </a:xfrm>
                    <a:prstGeom prst="roundRect">
                      <a:avLst>
                        <a:gd name="adj" fmla="val 426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 altLang="hu-HU"/>
                    </a:p>
                  </p:txBody>
                </p:sp>
                <p:grpSp>
                  <p:nvGrpSpPr>
                    <p:cNvPr id="31765" name="Group 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54" y="68"/>
                      <a:ext cx="2071" cy="234"/>
                      <a:chOff x="2154" y="68"/>
                      <a:chExt cx="2071" cy="234"/>
                    </a:xfrm>
                  </p:grpSpPr>
                  <p:sp>
                    <p:nvSpPr>
                      <p:cNvPr id="31766" name="AutoShap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0" y="68"/>
                        <a:ext cx="1263" cy="234"/>
                      </a:xfrm>
                      <a:prstGeom prst="roundRect">
                        <a:avLst>
                          <a:gd name="adj" fmla="val 426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hu-HU" altLang="hu-HU"/>
                      </a:p>
                    </p:txBody>
                  </p:sp>
                  <p:grpSp>
                    <p:nvGrpSpPr>
                      <p:cNvPr id="31767" name="Group 1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154" y="68"/>
                        <a:ext cx="2071" cy="234"/>
                        <a:chOff x="2154" y="68"/>
                        <a:chExt cx="2071" cy="234"/>
                      </a:xfrm>
                    </p:grpSpPr>
                    <p:sp>
                      <p:nvSpPr>
                        <p:cNvPr id="31768" name="AutoShap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40" y="68"/>
                          <a:ext cx="1263" cy="234"/>
                        </a:xfrm>
                        <a:prstGeom prst="roundRect">
                          <a:avLst>
                            <a:gd name="adj" fmla="val 426"/>
                          </a:avLst>
                        </a:prstGeom>
                        <a:noFill/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hu-HU" altLang="hu-HU"/>
                        </a:p>
                      </p:txBody>
                    </p:sp>
                    <p:sp>
                      <p:nvSpPr>
                        <p:cNvPr id="31769" name="AutoShap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54" y="68"/>
                          <a:ext cx="2071" cy="233"/>
                        </a:xfrm>
                        <a:prstGeom prst="roundRect">
                          <a:avLst>
                            <a:gd name="adj" fmla="val 426"/>
                          </a:avLst>
                        </a:prstGeom>
                        <a:noFill/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hangingPunct="0">
                            <a:spcAft>
                              <a:spcPct val="20000"/>
                            </a:spcAft>
                            <a:buClr>
                              <a:srgbClr val="000000"/>
                            </a:buClr>
                            <a:buSzPct val="45000"/>
                            <a:tabLst>
                              <a:tab pos="0" algn="l"/>
                              <a:tab pos="457200" algn="l"/>
                              <a:tab pos="914400" algn="l"/>
                              <a:tab pos="1371600" algn="l"/>
                              <a:tab pos="1828800" algn="l"/>
                              <a:tab pos="2286000" algn="l"/>
                              <a:tab pos="2743200" algn="l"/>
                              <a:tab pos="3200400" algn="l"/>
                              <a:tab pos="3657600" algn="l"/>
                              <a:tab pos="4114800" algn="l"/>
                              <a:tab pos="4572000" algn="l"/>
                              <a:tab pos="5029200" algn="l"/>
                              <a:tab pos="5486400" algn="l"/>
                              <a:tab pos="5943600" algn="l"/>
                              <a:tab pos="6400800" algn="l"/>
                              <a:tab pos="6858000" algn="l"/>
                              <a:tab pos="7315200" algn="l"/>
                              <a:tab pos="7772400" algn="l"/>
                              <a:tab pos="8229600" algn="l"/>
                              <a:tab pos="8686800" algn="l"/>
                              <a:tab pos="9144000" algn="l"/>
                            </a:tabLst>
                          </a:pPr>
                          <a:r>
                            <a:rPr lang="hu-HU" altLang="hu-HU" b="1">
                              <a:solidFill>
                                <a:srgbClr val="000000"/>
                              </a:solidFill>
                            </a:rPr>
                            <a:t>1. Plazma üzemállapotok</a:t>
                          </a:r>
                        </a:p>
                      </p:txBody>
                    </p:sp>
                  </p:grpSp>
                </p:grpSp>
              </p:grpSp>
            </p:grpSp>
          </p:grpSp>
        </p:grpSp>
      </p:grpSp>
      <p:sp>
        <p:nvSpPr>
          <p:cNvPr id="27" name="AutoShape 22"/>
          <p:cNvSpPr>
            <a:spLocks noChangeArrowheads="1"/>
          </p:cNvSpPr>
          <p:nvPr/>
        </p:nvSpPr>
        <p:spPr bwMode="auto">
          <a:xfrm>
            <a:off x="215900" y="1341438"/>
            <a:ext cx="5148263" cy="4862512"/>
          </a:xfrm>
          <a:prstGeom prst="roundRect">
            <a:avLst>
              <a:gd name="adj" fmla="val 42"/>
            </a:avLst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marL="457200" indent="-4572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b="1" u="sng" dirty="0">
                <a:latin typeface="Arial" pitchFamily="34" charset="0"/>
                <a:cs typeface="+mn-cs"/>
              </a:rPr>
              <a:t>Cél:</a:t>
            </a:r>
          </a:p>
          <a:p>
            <a:pPr marL="457200" indent="-4572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dirty="0">
                <a:latin typeface="Arial" pitchFamily="34" charset="0"/>
                <a:cs typeface="+mn-cs"/>
              </a:rPr>
              <a:t>Reaktor-kompatibilis plazma üzemállapotok kifejlesztése</a:t>
            </a:r>
          </a:p>
          <a:p>
            <a:pPr marL="457200" indent="-4572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dirty="0">
                <a:latin typeface="Arial" pitchFamily="34" charset="0"/>
                <a:cs typeface="+mn-cs"/>
              </a:rPr>
              <a:t>Állandósult állapotú </a:t>
            </a:r>
            <a:r>
              <a:rPr lang="hu-HU" sz="2000" dirty="0" err="1">
                <a:latin typeface="Arial" pitchFamily="34" charset="0"/>
                <a:cs typeface="+mn-cs"/>
              </a:rPr>
              <a:t>tokamak</a:t>
            </a:r>
            <a:r>
              <a:rPr lang="hu-HU" sz="2000" dirty="0">
                <a:latin typeface="Arial" pitchFamily="34" charset="0"/>
                <a:cs typeface="+mn-cs"/>
              </a:rPr>
              <a:t> üzemmód (DEMO: több órás kisülések)</a:t>
            </a:r>
          </a:p>
          <a:p>
            <a:pPr marL="457200" indent="-4572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dirty="0">
                <a:latin typeface="Arial" pitchFamily="34" charset="0"/>
                <a:cs typeface="+mn-cs"/>
              </a:rPr>
              <a:t>Magas lesugárzott energiahányad, ugyanakkor jó összetartás</a:t>
            </a:r>
          </a:p>
          <a:p>
            <a:pPr marL="457200" indent="-4572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hu-HU" sz="2000" dirty="0">
              <a:latin typeface="Arial" pitchFamily="34" charset="0"/>
              <a:cs typeface="+mn-cs"/>
            </a:endParaRPr>
          </a:p>
          <a:p>
            <a:pPr hangingPunct="0">
              <a:spcAft>
                <a:spcPct val="20000"/>
              </a:spcAft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b="1" u="sng" dirty="0">
                <a:latin typeface="Arial" pitchFamily="34" charset="0"/>
                <a:cs typeface="+mn-cs"/>
              </a:rPr>
              <a:t>Eszközök:</a:t>
            </a:r>
          </a:p>
          <a:p>
            <a:pPr marL="342900" indent="-3429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dirty="0">
                <a:latin typeface="Arial" pitchFamily="34" charset="0"/>
                <a:cs typeface="+mn-cs"/>
              </a:rPr>
              <a:t>ITER egyik fő feladata</a:t>
            </a:r>
          </a:p>
          <a:p>
            <a:pPr marL="342900" indent="-3429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dirty="0">
                <a:latin typeface="Arial" pitchFamily="34" charset="0"/>
                <a:cs typeface="+mn-cs"/>
              </a:rPr>
              <a:t>JET: impulzus üzemmód</a:t>
            </a:r>
          </a:p>
          <a:p>
            <a:pPr marL="342900" indent="-3429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dirty="0">
                <a:latin typeface="Arial" pitchFamily="34" charset="0"/>
                <a:cs typeface="+mn-cs"/>
              </a:rPr>
              <a:t>JT-60SA: állandó üzemmód</a:t>
            </a:r>
          </a:p>
          <a:p>
            <a:pPr marL="342900" indent="-3429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dirty="0">
                <a:latin typeface="Arial" pitchFamily="34" charset="0"/>
                <a:cs typeface="+mn-cs"/>
              </a:rPr>
              <a:t>Kis és közepes méretű </a:t>
            </a:r>
            <a:r>
              <a:rPr lang="hu-HU" sz="2000" dirty="0" err="1">
                <a:latin typeface="Arial" pitchFamily="34" charset="0"/>
                <a:cs typeface="+mn-cs"/>
              </a:rPr>
              <a:t>tokamakok</a:t>
            </a:r>
            <a:r>
              <a:rPr lang="hu-HU" sz="2000" dirty="0">
                <a:latin typeface="Arial" pitchFamily="34" charset="0"/>
                <a:cs typeface="+mn-cs"/>
              </a:rPr>
              <a:t> (ASDEX Upgrade): teljes volfrám fal</a:t>
            </a:r>
          </a:p>
        </p:txBody>
      </p:sp>
      <p:pic>
        <p:nvPicPr>
          <p:cNvPr id="3175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5600" y="1557338"/>
            <a:ext cx="3713163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C36D70-FFEF-40A9-BB8A-013269FEEEDB}" type="slidenum">
              <a:rPr lang="hu-HU" smtClean="0"/>
              <a:pPr>
                <a:defRPr/>
              </a:pPr>
              <a:t>36</a:t>
            </a:fld>
            <a:endParaRPr lang="hu-HU" smtClean="0"/>
          </a:p>
        </p:txBody>
      </p:sp>
      <p:sp>
        <p:nvSpPr>
          <p:cNvPr id="32771" name="Rectangle 2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32772" name="Picture 3" descr="bme_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Line 4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32774" name="Group 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32793" name="Rectangle 6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, 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</p:txBody>
        </p:sp>
        <p:sp>
          <p:nvSpPr>
            <p:cNvPr id="32794" name="Line 7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32775" name="Picture 8" descr="euratom_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04250" y="0"/>
            <a:ext cx="5397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776" name="Group 6"/>
          <p:cNvGrpSpPr>
            <a:grpSpLocks/>
          </p:cNvGrpSpPr>
          <p:nvPr/>
        </p:nvGrpSpPr>
        <p:grpSpPr bwMode="auto">
          <a:xfrm>
            <a:off x="2909887" y="542925"/>
            <a:ext cx="3591880" cy="407988"/>
            <a:chOff x="2154" y="60"/>
            <a:chExt cx="2260" cy="257"/>
          </a:xfrm>
        </p:grpSpPr>
        <p:sp>
          <p:nvSpPr>
            <p:cNvPr id="32779" name="AutoShape 7"/>
            <p:cNvSpPr>
              <a:spLocks noChangeArrowheads="1"/>
            </p:cNvSpPr>
            <p:nvPr/>
          </p:nvSpPr>
          <p:spPr bwMode="auto">
            <a:xfrm>
              <a:off x="2540" y="68"/>
              <a:ext cx="1279" cy="249"/>
            </a:xfrm>
            <a:prstGeom prst="roundRect">
              <a:avLst>
                <a:gd name="adj" fmla="val 403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 altLang="hu-HU"/>
            </a:p>
          </p:txBody>
        </p:sp>
        <p:grpSp>
          <p:nvGrpSpPr>
            <p:cNvPr id="32780" name="Group 8"/>
            <p:cNvGrpSpPr>
              <a:grpSpLocks/>
            </p:cNvGrpSpPr>
            <p:nvPr/>
          </p:nvGrpSpPr>
          <p:grpSpPr bwMode="auto">
            <a:xfrm>
              <a:off x="2154" y="60"/>
              <a:ext cx="2260" cy="248"/>
              <a:chOff x="2154" y="60"/>
              <a:chExt cx="2260" cy="248"/>
            </a:xfrm>
          </p:grpSpPr>
          <p:sp>
            <p:nvSpPr>
              <p:cNvPr id="32781" name="AutoShape 9"/>
              <p:cNvSpPr>
                <a:spLocks noChangeArrowheads="1"/>
              </p:cNvSpPr>
              <p:nvPr/>
            </p:nvSpPr>
            <p:spPr bwMode="auto">
              <a:xfrm>
                <a:off x="2540" y="60"/>
                <a:ext cx="1274" cy="244"/>
              </a:xfrm>
              <a:prstGeom prst="roundRect">
                <a:avLst>
                  <a:gd name="adj" fmla="val 407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altLang="hu-HU"/>
              </a:p>
            </p:txBody>
          </p:sp>
          <p:grpSp>
            <p:nvGrpSpPr>
              <p:cNvPr id="32782" name="Group 10"/>
              <p:cNvGrpSpPr>
                <a:grpSpLocks/>
              </p:cNvGrpSpPr>
              <p:nvPr/>
            </p:nvGrpSpPr>
            <p:grpSpPr bwMode="auto">
              <a:xfrm>
                <a:off x="2154" y="68"/>
                <a:ext cx="2260" cy="240"/>
                <a:chOff x="2154" y="68"/>
                <a:chExt cx="2260" cy="240"/>
              </a:xfrm>
            </p:grpSpPr>
            <p:sp>
              <p:nvSpPr>
                <p:cNvPr id="32783" name="AutoShape 11"/>
                <p:cNvSpPr>
                  <a:spLocks noChangeArrowheads="1"/>
                </p:cNvSpPr>
                <p:nvPr/>
              </p:nvSpPr>
              <p:spPr bwMode="auto">
                <a:xfrm>
                  <a:off x="2540" y="68"/>
                  <a:ext cx="1270" cy="240"/>
                </a:xfrm>
                <a:prstGeom prst="roundRect">
                  <a:avLst>
                    <a:gd name="adj" fmla="val 417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 altLang="hu-HU"/>
                </a:p>
              </p:txBody>
            </p:sp>
            <p:grpSp>
              <p:nvGrpSpPr>
                <p:cNvPr id="32784" name="Group 12"/>
                <p:cNvGrpSpPr>
                  <a:grpSpLocks/>
                </p:cNvGrpSpPr>
                <p:nvPr/>
              </p:nvGrpSpPr>
              <p:grpSpPr bwMode="auto">
                <a:xfrm>
                  <a:off x="2154" y="68"/>
                  <a:ext cx="2260" cy="237"/>
                  <a:chOff x="2154" y="68"/>
                  <a:chExt cx="2260" cy="237"/>
                </a:xfrm>
              </p:grpSpPr>
              <p:sp>
                <p:nvSpPr>
                  <p:cNvPr id="32785" name="AutoShape 13"/>
                  <p:cNvSpPr>
                    <a:spLocks noChangeArrowheads="1"/>
                  </p:cNvSpPr>
                  <p:nvPr/>
                </p:nvSpPr>
                <p:spPr bwMode="auto">
                  <a:xfrm>
                    <a:off x="2540" y="68"/>
                    <a:ext cx="1267" cy="237"/>
                  </a:xfrm>
                  <a:prstGeom prst="roundRect">
                    <a:avLst>
                      <a:gd name="adj" fmla="val 421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 altLang="hu-HU"/>
                  </a:p>
                </p:txBody>
              </p:sp>
              <p:grpSp>
                <p:nvGrpSpPr>
                  <p:cNvPr id="32786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2154" y="68"/>
                    <a:ext cx="2260" cy="235"/>
                    <a:chOff x="2154" y="68"/>
                    <a:chExt cx="2260" cy="235"/>
                  </a:xfrm>
                </p:grpSpPr>
                <p:sp>
                  <p:nvSpPr>
                    <p:cNvPr id="32787" name="AutoShape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0" y="68"/>
                      <a:ext cx="1264" cy="235"/>
                    </a:xfrm>
                    <a:prstGeom prst="roundRect">
                      <a:avLst>
                        <a:gd name="adj" fmla="val 426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 altLang="hu-HU"/>
                    </a:p>
                  </p:txBody>
                </p:sp>
                <p:grpSp>
                  <p:nvGrpSpPr>
                    <p:cNvPr id="32788" name="Group 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54" y="68"/>
                      <a:ext cx="2260" cy="234"/>
                      <a:chOff x="2154" y="68"/>
                      <a:chExt cx="2260" cy="234"/>
                    </a:xfrm>
                  </p:grpSpPr>
                  <p:sp>
                    <p:nvSpPr>
                      <p:cNvPr id="32789" name="AutoShap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0" y="68"/>
                        <a:ext cx="1263" cy="234"/>
                      </a:xfrm>
                      <a:prstGeom prst="roundRect">
                        <a:avLst>
                          <a:gd name="adj" fmla="val 426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hu-HU" altLang="hu-HU"/>
                      </a:p>
                    </p:txBody>
                  </p:sp>
                  <p:grpSp>
                    <p:nvGrpSpPr>
                      <p:cNvPr id="32790" name="Group 1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154" y="68"/>
                        <a:ext cx="2260" cy="234"/>
                        <a:chOff x="2154" y="68"/>
                        <a:chExt cx="2260" cy="234"/>
                      </a:xfrm>
                    </p:grpSpPr>
                    <p:sp>
                      <p:nvSpPr>
                        <p:cNvPr id="32791" name="AutoShap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40" y="68"/>
                          <a:ext cx="1263" cy="234"/>
                        </a:xfrm>
                        <a:prstGeom prst="roundRect">
                          <a:avLst>
                            <a:gd name="adj" fmla="val 426"/>
                          </a:avLst>
                        </a:prstGeom>
                        <a:noFill/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hu-HU" altLang="hu-HU"/>
                        </a:p>
                      </p:txBody>
                    </p:sp>
                    <p:sp>
                      <p:nvSpPr>
                        <p:cNvPr id="32792" name="AutoShap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54" y="68"/>
                          <a:ext cx="2260" cy="233"/>
                        </a:xfrm>
                        <a:prstGeom prst="roundRect">
                          <a:avLst>
                            <a:gd name="adj" fmla="val 426"/>
                          </a:avLst>
                        </a:prstGeom>
                        <a:noFill/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hangingPunct="0">
                            <a:spcAft>
                              <a:spcPct val="20000"/>
                            </a:spcAft>
                            <a:buClr>
                              <a:srgbClr val="000000"/>
                            </a:buClr>
                            <a:buSzPct val="45000"/>
                            <a:tabLst>
                              <a:tab pos="0" algn="l"/>
                              <a:tab pos="457200" algn="l"/>
                              <a:tab pos="914400" algn="l"/>
                              <a:tab pos="1371600" algn="l"/>
                              <a:tab pos="1828800" algn="l"/>
                              <a:tab pos="2286000" algn="l"/>
                              <a:tab pos="2743200" algn="l"/>
                              <a:tab pos="3200400" algn="l"/>
                              <a:tab pos="3657600" algn="l"/>
                              <a:tab pos="4114800" algn="l"/>
                              <a:tab pos="4572000" algn="l"/>
                              <a:tab pos="5029200" algn="l"/>
                              <a:tab pos="5486400" algn="l"/>
                              <a:tab pos="5943600" algn="l"/>
                              <a:tab pos="6400800" algn="l"/>
                              <a:tab pos="6858000" algn="l"/>
                              <a:tab pos="7315200" algn="l"/>
                              <a:tab pos="7772400" algn="l"/>
                              <a:tab pos="8229600" algn="l"/>
                              <a:tab pos="8686800" algn="l"/>
                              <a:tab pos="9144000" algn="l"/>
                            </a:tabLst>
                          </a:pPr>
                          <a:r>
                            <a:rPr lang="hu-HU" altLang="hu-HU" b="1" dirty="0" smtClean="0">
                              <a:solidFill>
                                <a:srgbClr val="000000"/>
                              </a:solidFill>
                            </a:rPr>
                            <a:t>Instabilitások - </a:t>
                          </a:r>
                          <a:r>
                            <a:rPr lang="hu-HU" altLang="hu-HU" b="1" dirty="0" err="1" smtClean="0">
                              <a:solidFill>
                                <a:srgbClr val="000000"/>
                              </a:solidFill>
                            </a:rPr>
                            <a:t>diszrupciók</a:t>
                          </a:r>
                          <a:endParaRPr lang="hu-HU" altLang="hu-HU" b="1" dirty="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</p:grpSp>
                </p:grpSp>
              </p:grpSp>
            </p:grpSp>
          </p:grpSp>
        </p:grpSp>
      </p:grpSp>
      <p:sp>
        <p:nvSpPr>
          <p:cNvPr id="29" name="AutoShape 22"/>
          <p:cNvSpPr>
            <a:spLocks noChangeArrowheads="1"/>
          </p:cNvSpPr>
          <p:nvPr/>
        </p:nvSpPr>
        <p:spPr bwMode="auto">
          <a:xfrm>
            <a:off x="251520" y="1628800"/>
            <a:ext cx="8677275" cy="3631763"/>
          </a:xfrm>
          <a:prstGeom prst="roundRect">
            <a:avLst>
              <a:gd name="adj" fmla="val 42"/>
            </a:avLst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marL="457200" indent="-457200" algn="ctr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+mn-cs"/>
                <a:hlinkClick r:id="rId7" action="ppaction://hlinkfile"/>
              </a:rPr>
              <a:t>Gyors részecskék által destabilizált </a:t>
            </a:r>
            <a:r>
              <a:rPr lang="hu-HU" sz="20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+mn-cs"/>
                <a:hlinkClick r:id="rId7" action="ppaction://hlinkfile"/>
              </a:rPr>
              <a:t>módusok</a:t>
            </a:r>
            <a:endParaRPr lang="hu-HU" sz="2000" b="1" i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+mn-cs"/>
              <a:hlinkClick r:id="rId7" action="ppaction://hlinkfile"/>
            </a:endParaRPr>
          </a:p>
          <a:p>
            <a:pPr marL="457200" indent="-457200" algn="ctr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hu-HU" sz="2000" b="1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+mn-cs"/>
              <a:hlinkClick r:id="rId7" action="ppaction://hlinkfile"/>
            </a:endParaRPr>
          </a:p>
          <a:p>
            <a:pPr marL="457200" indent="-457200" algn="ctr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hu-HU" sz="2000" b="1" i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+mn-cs"/>
              <a:hlinkClick r:id="rId7" action="ppaction://hlinkfile"/>
            </a:endParaRPr>
          </a:p>
          <a:p>
            <a:pPr marL="457200" indent="-457200" algn="ctr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hu-HU" sz="2000" b="1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+mn-cs"/>
              <a:hlinkClick r:id="rId7" action="ppaction://hlinkfile"/>
            </a:endParaRPr>
          </a:p>
          <a:p>
            <a:pPr marL="457200" indent="-457200" algn="ctr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+mn-cs"/>
                <a:hlinkClick r:id="rId7" action="ppaction://hlinkfile"/>
              </a:rPr>
              <a:t>Diszrupció</a:t>
            </a:r>
            <a:r>
              <a:rPr lang="hu-HU" sz="2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+mn-cs"/>
                <a:hlinkClick r:id="rId7" action="ppaction://hlinkfile"/>
              </a:rPr>
              <a:t> </a:t>
            </a:r>
            <a:r>
              <a:rPr lang="hu-HU" sz="2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+mn-cs"/>
                <a:sym typeface="Wingdings" pitchFamily="2" charset="2"/>
                <a:hlinkClick r:id="rId7" action="ppaction://hlinkfile"/>
              </a:rPr>
              <a:t> elfutó elektron nyaláb  </a:t>
            </a:r>
            <a:r>
              <a:rPr lang="hu-HU" sz="2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+mn-cs"/>
                <a:sym typeface="Wingdings" pitchFamily="2" charset="2"/>
                <a:hlinkClick r:id="rId7" action="ppaction://hlinkfile"/>
              </a:rPr>
              <a:t>nyaláb</a:t>
            </a:r>
            <a:r>
              <a:rPr lang="hu-HU" sz="2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+mn-cs"/>
                <a:sym typeface="Wingdings" pitchFamily="2" charset="2"/>
                <a:hlinkClick r:id="rId7" action="ppaction://hlinkfile"/>
              </a:rPr>
              <a:t> instabilitások</a:t>
            </a:r>
            <a:endParaRPr lang="hu-HU" sz="2000" b="1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+mn-cs"/>
              <a:sym typeface="Wingdings" pitchFamily="2" charset="2"/>
            </a:endParaRPr>
          </a:p>
          <a:p>
            <a:pPr marL="457200" indent="-457200" algn="ctr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hu-HU" sz="2000" b="1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+mn-cs"/>
              <a:sym typeface="Wingdings" pitchFamily="2" charset="2"/>
            </a:endParaRPr>
          </a:p>
          <a:p>
            <a:pPr marL="457200" indent="-457200" algn="ctr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hu-HU" sz="2000" b="1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+mn-cs"/>
              <a:sym typeface="Wingdings" pitchFamily="2" charset="2"/>
            </a:endParaRPr>
          </a:p>
          <a:p>
            <a:pPr marL="457200" indent="-457200" algn="ctr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hu-HU" sz="2000" b="1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+mn-cs"/>
              <a:sym typeface="Wingdings" pitchFamily="2" charset="2"/>
            </a:endParaRPr>
          </a:p>
          <a:p>
            <a:pPr marL="457200" indent="-457200" algn="ctr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hu-HU" sz="2000" b="1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+mn-cs"/>
              <a:sym typeface="Wingdings" pitchFamily="2" charset="2"/>
            </a:endParaRPr>
          </a:p>
          <a:p>
            <a:pPr marL="457200" indent="-457200" algn="ctr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+mn-cs"/>
                <a:sym typeface="Wingdings" pitchFamily="2" charset="2"/>
                <a:hlinkClick r:id="rId8" action="ppaction://hlinkfile"/>
              </a:rPr>
              <a:t>Elfutó elektron nyaláb  </a:t>
            </a:r>
            <a:r>
              <a:rPr lang="hu-HU" sz="2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+mn-cs"/>
                <a:sym typeface="Wingdings" pitchFamily="2" charset="2"/>
                <a:hlinkClick r:id="rId8" action="ppaction://hlinkfile"/>
              </a:rPr>
              <a:t>nyaláb</a:t>
            </a:r>
            <a:r>
              <a:rPr lang="hu-HU" sz="2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+mn-cs"/>
                <a:sym typeface="Wingdings" pitchFamily="2" charset="2"/>
                <a:hlinkClick r:id="rId8" action="ppaction://hlinkfile"/>
              </a:rPr>
              <a:t> becsapódása a falba</a:t>
            </a:r>
            <a:endParaRPr lang="hu-HU" sz="2000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+mn-cs"/>
            </a:endParaRPr>
          </a:p>
        </p:txBody>
      </p:sp>
      <p:pic>
        <p:nvPicPr>
          <p:cNvPr id="27" name="S90090D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452320" y="1628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8" descr="stellm6g"/>
          <p:cNvPicPr>
            <a:picLocks noChangeAspect="1" noChangeArrowheads="1"/>
          </p:cNvPicPr>
          <p:nvPr/>
        </p:nvPicPr>
        <p:blipFill>
          <a:blip r:embed="rId3" cstate="print"/>
          <a:srcRect t="5791"/>
          <a:stretch>
            <a:fillRect/>
          </a:stretch>
        </p:blipFill>
        <p:spPr bwMode="auto">
          <a:xfrm>
            <a:off x="3671888" y="3240088"/>
            <a:ext cx="6115050" cy="41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15EA53-A0B4-4142-B3A2-C22F96C15041}" type="slidenum">
              <a:rPr lang="hu-HU" smtClean="0"/>
              <a:pPr>
                <a:defRPr/>
              </a:pPr>
              <a:t>37</a:t>
            </a:fld>
            <a:endParaRPr lang="hu-HU" smtClean="0"/>
          </a:p>
        </p:txBody>
      </p:sp>
      <p:sp>
        <p:nvSpPr>
          <p:cNvPr id="40964" name="Rectangle 2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40965" name="Picture 3" descr="bme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Line 4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40967" name="Group 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40987" name="Rectangle 6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, 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</p:txBody>
        </p:sp>
        <p:sp>
          <p:nvSpPr>
            <p:cNvPr id="40988" name="Line 7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40968" name="Picture 8" descr="euratom_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04250" y="0"/>
            <a:ext cx="5397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969" name="Group 6"/>
          <p:cNvGrpSpPr>
            <a:grpSpLocks/>
          </p:cNvGrpSpPr>
          <p:nvPr/>
        </p:nvGrpSpPr>
        <p:grpSpPr bwMode="auto">
          <a:xfrm>
            <a:off x="1258888" y="485775"/>
            <a:ext cx="4060825" cy="1711325"/>
            <a:chOff x="2540" y="60"/>
            <a:chExt cx="1811" cy="1078"/>
          </a:xfrm>
        </p:grpSpPr>
        <p:sp>
          <p:nvSpPr>
            <p:cNvPr id="40973" name="AutoShape 7"/>
            <p:cNvSpPr>
              <a:spLocks noChangeArrowheads="1"/>
            </p:cNvSpPr>
            <p:nvPr/>
          </p:nvSpPr>
          <p:spPr bwMode="auto">
            <a:xfrm>
              <a:off x="2540" y="68"/>
              <a:ext cx="1279" cy="249"/>
            </a:xfrm>
            <a:prstGeom prst="roundRect">
              <a:avLst>
                <a:gd name="adj" fmla="val 403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hu-HU" altLang="hu-HU"/>
            </a:p>
          </p:txBody>
        </p:sp>
        <p:grpSp>
          <p:nvGrpSpPr>
            <p:cNvPr id="40974" name="Group 8"/>
            <p:cNvGrpSpPr>
              <a:grpSpLocks/>
            </p:cNvGrpSpPr>
            <p:nvPr/>
          </p:nvGrpSpPr>
          <p:grpSpPr bwMode="auto">
            <a:xfrm>
              <a:off x="2540" y="60"/>
              <a:ext cx="1811" cy="1078"/>
              <a:chOff x="2540" y="60"/>
              <a:chExt cx="1811" cy="1078"/>
            </a:xfrm>
          </p:grpSpPr>
          <p:sp>
            <p:nvSpPr>
              <p:cNvPr id="40975" name="AutoShape 9"/>
              <p:cNvSpPr>
                <a:spLocks noChangeArrowheads="1"/>
              </p:cNvSpPr>
              <p:nvPr/>
            </p:nvSpPr>
            <p:spPr bwMode="auto">
              <a:xfrm>
                <a:off x="2540" y="60"/>
                <a:ext cx="1274" cy="244"/>
              </a:xfrm>
              <a:prstGeom prst="roundRect">
                <a:avLst>
                  <a:gd name="adj" fmla="val 407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hu-HU" altLang="hu-HU"/>
              </a:p>
            </p:txBody>
          </p:sp>
          <p:grpSp>
            <p:nvGrpSpPr>
              <p:cNvPr id="40976" name="Group 10"/>
              <p:cNvGrpSpPr>
                <a:grpSpLocks/>
              </p:cNvGrpSpPr>
              <p:nvPr/>
            </p:nvGrpSpPr>
            <p:grpSpPr bwMode="auto">
              <a:xfrm>
                <a:off x="2540" y="68"/>
                <a:ext cx="1811" cy="1070"/>
                <a:chOff x="2540" y="68"/>
                <a:chExt cx="1811" cy="1070"/>
              </a:xfrm>
            </p:grpSpPr>
            <p:sp>
              <p:nvSpPr>
                <p:cNvPr id="40977" name="AutoShape 11"/>
                <p:cNvSpPr>
                  <a:spLocks noChangeArrowheads="1"/>
                </p:cNvSpPr>
                <p:nvPr/>
              </p:nvSpPr>
              <p:spPr bwMode="auto">
                <a:xfrm>
                  <a:off x="2540" y="68"/>
                  <a:ext cx="1270" cy="240"/>
                </a:xfrm>
                <a:prstGeom prst="roundRect">
                  <a:avLst>
                    <a:gd name="adj" fmla="val 417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hu-HU" altLang="hu-HU"/>
                </a:p>
              </p:txBody>
            </p:sp>
            <p:grpSp>
              <p:nvGrpSpPr>
                <p:cNvPr id="40978" name="Group 12"/>
                <p:cNvGrpSpPr>
                  <a:grpSpLocks/>
                </p:cNvGrpSpPr>
                <p:nvPr/>
              </p:nvGrpSpPr>
              <p:grpSpPr bwMode="auto">
                <a:xfrm>
                  <a:off x="2540" y="68"/>
                  <a:ext cx="1811" cy="1070"/>
                  <a:chOff x="2540" y="68"/>
                  <a:chExt cx="1811" cy="1070"/>
                </a:xfrm>
              </p:grpSpPr>
              <p:sp>
                <p:nvSpPr>
                  <p:cNvPr id="40979" name="AutoShape 13"/>
                  <p:cNvSpPr>
                    <a:spLocks noChangeArrowheads="1"/>
                  </p:cNvSpPr>
                  <p:nvPr/>
                </p:nvSpPr>
                <p:spPr bwMode="auto">
                  <a:xfrm>
                    <a:off x="2540" y="68"/>
                    <a:ext cx="1267" cy="237"/>
                  </a:xfrm>
                  <a:prstGeom prst="roundRect">
                    <a:avLst>
                      <a:gd name="adj" fmla="val 421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hu-HU" altLang="hu-HU"/>
                  </a:p>
                </p:txBody>
              </p:sp>
              <p:grpSp>
                <p:nvGrpSpPr>
                  <p:cNvPr id="40980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2540" y="68"/>
                    <a:ext cx="1811" cy="1070"/>
                    <a:chOff x="2540" y="68"/>
                    <a:chExt cx="1811" cy="1070"/>
                  </a:xfrm>
                </p:grpSpPr>
                <p:sp>
                  <p:nvSpPr>
                    <p:cNvPr id="40981" name="AutoShape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0" y="68"/>
                      <a:ext cx="1264" cy="235"/>
                    </a:xfrm>
                    <a:prstGeom prst="roundRect">
                      <a:avLst>
                        <a:gd name="adj" fmla="val 426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/>
                      <a:endParaRPr lang="hu-HU" altLang="hu-HU"/>
                    </a:p>
                  </p:txBody>
                </p:sp>
                <p:grpSp>
                  <p:nvGrpSpPr>
                    <p:cNvPr id="40982" name="Group 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40" y="68"/>
                      <a:ext cx="1811" cy="1070"/>
                      <a:chOff x="2540" y="68"/>
                      <a:chExt cx="1811" cy="1070"/>
                    </a:xfrm>
                  </p:grpSpPr>
                  <p:sp>
                    <p:nvSpPr>
                      <p:cNvPr id="40983" name="AutoShap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0" y="68"/>
                        <a:ext cx="1263" cy="234"/>
                      </a:xfrm>
                      <a:prstGeom prst="roundRect">
                        <a:avLst>
                          <a:gd name="adj" fmla="val 426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algn="ctr"/>
                        <a:endParaRPr lang="hu-HU" altLang="hu-HU"/>
                      </a:p>
                    </p:txBody>
                  </p:sp>
                  <p:grpSp>
                    <p:nvGrpSpPr>
                      <p:cNvPr id="40984" name="Group 1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540" y="68"/>
                        <a:ext cx="1811" cy="1070"/>
                        <a:chOff x="2540" y="68"/>
                        <a:chExt cx="1811" cy="1070"/>
                      </a:xfrm>
                    </p:grpSpPr>
                    <p:sp>
                      <p:nvSpPr>
                        <p:cNvPr id="40985" name="AutoShap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40" y="68"/>
                          <a:ext cx="1263" cy="234"/>
                        </a:xfrm>
                        <a:prstGeom prst="roundRect">
                          <a:avLst>
                            <a:gd name="adj" fmla="val 426"/>
                          </a:avLst>
                        </a:prstGeom>
                        <a:noFill/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algn="ctr"/>
                          <a:endParaRPr lang="hu-HU" altLang="hu-HU"/>
                        </a:p>
                      </p:txBody>
                    </p:sp>
                    <p:sp>
                      <p:nvSpPr>
                        <p:cNvPr id="40986" name="AutoShap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58" y="68"/>
                          <a:ext cx="993" cy="1070"/>
                        </a:xfrm>
                        <a:prstGeom prst="roundRect">
                          <a:avLst>
                            <a:gd name="adj" fmla="val 426"/>
                          </a:avLst>
                        </a:prstGeom>
                        <a:noFill/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algn="ctr" defTabSz="912813" hangingPunct="0">
                            <a:lnSpc>
                              <a:spcPts val="2563"/>
                            </a:lnSpc>
                            <a:spcBef>
                              <a:spcPts val="1188"/>
                            </a:spcBef>
                            <a:spcAft>
                              <a:spcPts val="588"/>
                            </a:spcAft>
                            <a:buClr>
                              <a:srgbClr val="000000"/>
                            </a:buClr>
                            <a:buSzPct val="45000"/>
                            <a:tabLst>
                              <a:tab pos="0" algn="l"/>
                              <a:tab pos="457200" algn="l"/>
                              <a:tab pos="912813" algn="l"/>
                              <a:tab pos="1371600" algn="l"/>
                              <a:tab pos="1828800" algn="l"/>
                              <a:tab pos="2286000" algn="l"/>
                              <a:tab pos="2741613" algn="l"/>
                              <a:tab pos="3200400" algn="l"/>
                              <a:tab pos="3657600" algn="l"/>
                              <a:tab pos="4114800" algn="l"/>
                              <a:tab pos="4570413" algn="l"/>
                              <a:tab pos="5029200" algn="l"/>
                              <a:tab pos="5486400" algn="l"/>
                              <a:tab pos="5942013" algn="l"/>
                              <a:tab pos="6399213" algn="l"/>
                              <a:tab pos="6858000" algn="l"/>
                              <a:tab pos="7315200" algn="l"/>
                              <a:tab pos="7770813" algn="l"/>
                              <a:tab pos="8228013" algn="l"/>
                              <a:tab pos="8686800" algn="l"/>
                              <a:tab pos="9144000" algn="l"/>
                            </a:tabLst>
                          </a:pPr>
                          <a:r>
                            <a:rPr lang="hu-HU" altLang="hu-HU" b="1">
                              <a:solidFill>
                                <a:srgbClr val="000000"/>
                              </a:solidFill>
                            </a:rPr>
                            <a:t>8. Sztellarátorok</a:t>
                          </a:r>
                        </a:p>
                        <a:p>
                          <a:pPr algn="ctr" defTabSz="912813" hangingPunct="0">
                            <a:spcAft>
                              <a:spcPct val="20000"/>
                            </a:spcAft>
                            <a:buClr>
                              <a:srgbClr val="000000"/>
                            </a:buClr>
                            <a:buSzPct val="45000"/>
                            <a:tabLst>
                              <a:tab pos="0" algn="l"/>
                              <a:tab pos="457200" algn="l"/>
                              <a:tab pos="912813" algn="l"/>
                              <a:tab pos="1371600" algn="l"/>
                              <a:tab pos="1828800" algn="l"/>
                              <a:tab pos="2286000" algn="l"/>
                              <a:tab pos="2741613" algn="l"/>
                              <a:tab pos="3200400" algn="l"/>
                              <a:tab pos="3657600" algn="l"/>
                              <a:tab pos="4114800" algn="l"/>
                              <a:tab pos="4570413" algn="l"/>
                              <a:tab pos="5029200" algn="l"/>
                              <a:tab pos="5486400" algn="l"/>
                              <a:tab pos="5942013" algn="l"/>
                              <a:tab pos="6399213" algn="l"/>
                              <a:tab pos="6858000" algn="l"/>
                              <a:tab pos="7315200" algn="l"/>
                              <a:tab pos="7770813" algn="l"/>
                              <a:tab pos="8228013" algn="l"/>
                              <a:tab pos="8686800" algn="l"/>
                              <a:tab pos="9144000" algn="l"/>
                            </a:tabLst>
                          </a:pPr>
                          <a:endParaRPr lang="hu-HU" altLang="hu-HU">
                            <a:latin typeface="Arial" pitchFamily="34" charset="0"/>
                          </a:endParaRPr>
                        </a:p>
                        <a:p>
                          <a:pPr algn="ctr" defTabSz="912813" hangingPunct="0">
                            <a:spcAft>
                              <a:spcPct val="20000"/>
                            </a:spcAft>
                            <a:buClr>
                              <a:srgbClr val="000000"/>
                            </a:buClr>
                            <a:buSzPct val="45000"/>
                            <a:tabLst>
                              <a:tab pos="0" algn="l"/>
                              <a:tab pos="457200" algn="l"/>
                              <a:tab pos="912813" algn="l"/>
                              <a:tab pos="1371600" algn="l"/>
                              <a:tab pos="1828800" algn="l"/>
                              <a:tab pos="2286000" algn="l"/>
                              <a:tab pos="2741613" algn="l"/>
                              <a:tab pos="3200400" algn="l"/>
                              <a:tab pos="3657600" algn="l"/>
                              <a:tab pos="4114800" algn="l"/>
                              <a:tab pos="4570413" algn="l"/>
                              <a:tab pos="5029200" algn="l"/>
                              <a:tab pos="5486400" algn="l"/>
                              <a:tab pos="5942013" algn="l"/>
                              <a:tab pos="6399213" algn="l"/>
                              <a:tab pos="6858000" algn="l"/>
                              <a:tab pos="7315200" algn="l"/>
                              <a:tab pos="7770813" algn="l"/>
                              <a:tab pos="8228013" algn="l"/>
                              <a:tab pos="8686800" algn="l"/>
                              <a:tab pos="9144000" algn="l"/>
                            </a:tabLst>
                          </a:pPr>
                          <a:endParaRPr lang="hu-HU" altLang="hu-HU">
                            <a:latin typeface="Arial" pitchFamily="34" charset="0"/>
                          </a:endParaRPr>
                        </a:p>
                        <a:p>
                          <a:pPr algn="ctr" defTabSz="912813" hangingPunct="0">
                            <a:spcAft>
                              <a:spcPct val="20000"/>
                            </a:spcAft>
                            <a:buClr>
                              <a:srgbClr val="000000"/>
                            </a:buClr>
                            <a:buSzPct val="45000"/>
                            <a:tabLst>
                              <a:tab pos="0" algn="l"/>
                              <a:tab pos="457200" algn="l"/>
                              <a:tab pos="912813" algn="l"/>
                              <a:tab pos="1371600" algn="l"/>
                              <a:tab pos="1828800" algn="l"/>
                              <a:tab pos="2286000" algn="l"/>
                              <a:tab pos="2741613" algn="l"/>
                              <a:tab pos="3200400" algn="l"/>
                              <a:tab pos="3657600" algn="l"/>
                              <a:tab pos="4114800" algn="l"/>
                              <a:tab pos="4570413" algn="l"/>
                              <a:tab pos="5029200" algn="l"/>
                              <a:tab pos="5486400" algn="l"/>
                              <a:tab pos="5942013" algn="l"/>
                              <a:tab pos="6399213" algn="l"/>
                              <a:tab pos="6858000" algn="l"/>
                              <a:tab pos="7315200" algn="l"/>
                              <a:tab pos="7770813" algn="l"/>
                              <a:tab pos="8228013" algn="l"/>
                              <a:tab pos="8686800" algn="l"/>
                              <a:tab pos="9144000" algn="l"/>
                            </a:tabLst>
                          </a:pPr>
                          <a:endParaRPr lang="hu-HU" altLang="hu-HU">
                            <a:latin typeface="Arial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</p:grpSp>
        </p:grpSp>
      </p:grpSp>
      <p:sp>
        <p:nvSpPr>
          <p:cNvPr id="27" name="AutoShape 22"/>
          <p:cNvSpPr>
            <a:spLocks noChangeArrowheads="1"/>
          </p:cNvSpPr>
          <p:nvPr/>
        </p:nvSpPr>
        <p:spPr bwMode="auto">
          <a:xfrm>
            <a:off x="215900" y="1341438"/>
            <a:ext cx="8532813" cy="4186237"/>
          </a:xfrm>
          <a:prstGeom prst="roundRect">
            <a:avLst>
              <a:gd name="adj" fmla="val 42"/>
            </a:avLst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marL="457200" indent="-4572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b="1" u="sng" dirty="0">
                <a:latin typeface="Arial" pitchFamily="34" charset="0"/>
                <a:cs typeface="+mn-cs"/>
              </a:rPr>
              <a:t>Cél:</a:t>
            </a:r>
          </a:p>
          <a:p>
            <a:pPr marL="457200" indent="-4572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dirty="0">
                <a:latin typeface="Arial" pitchFamily="34" charset="0"/>
                <a:cs typeface="+mn-cs"/>
              </a:rPr>
              <a:t>HELIAS </a:t>
            </a:r>
            <a:r>
              <a:rPr lang="hu-HU" sz="2000" dirty="0" err="1">
                <a:latin typeface="Arial" pitchFamily="34" charset="0"/>
                <a:cs typeface="+mn-cs"/>
              </a:rPr>
              <a:t>sztellarátor</a:t>
            </a:r>
            <a:r>
              <a:rPr lang="hu-HU" sz="2000" dirty="0">
                <a:latin typeface="Arial" pitchFamily="34" charset="0"/>
                <a:cs typeface="+mn-cs"/>
              </a:rPr>
              <a:t> technológia fejlesztése.</a:t>
            </a:r>
          </a:p>
          <a:p>
            <a:pPr marL="457200" indent="-4572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hu-HU" sz="2000" dirty="0">
              <a:latin typeface="Arial" pitchFamily="34" charset="0"/>
              <a:cs typeface="+mn-cs"/>
            </a:endParaRPr>
          </a:p>
          <a:p>
            <a:pPr hangingPunct="0">
              <a:spcAft>
                <a:spcPct val="20000"/>
              </a:spcAft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b="1" u="sng" dirty="0">
                <a:latin typeface="Arial" pitchFamily="34" charset="0"/>
                <a:cs typeface="+mn-cs"/>
              </a:rPr>
              <a:t>Eszközök:</a:t>
            </a:r>
          </a:p>
          <a:p>
            <a:pPr marL="342900" indent="-3429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dirty="0">
                <a:latin typeface="Arial" pitchFamily="34" charset="0"/>
                <a:cs typeface="+mn-cs"/>
              </a:rPr>
              <a:t>W7-X (</a:t>
            </a:r>
            <a:r>
              <a:rPr lang="hu-HU" sz="2000" dirty="0" err="1">
                <a:latin typeface="Arial" pitchFamily="34" charset="0"/>
                <a:cs typeface="+mn-cs"/>
              </a:rPr>
              <a:t>Greifswald</a:t>
            </a:r>
            <a:r>
              <a:rPr lang="hu-HU" sz="2000" dirty="0">
                <a:latin typeface="Arial" pitchFamily="34" charset="0"/>
                <a:cs typeface="+mn-cs"/>
              </a:rPr>
              <a:t>) kihasználása</a:t>
            </a:r>
            <a:br>
              <a:rPr lang="hu-HU" sz="2000" dirty="0">
                <a:latin typeface="Arial" pitchFamily="34" charset="0"/>
                <a:cs typeface="+mn-cs"/>
              </a:rPr>
            </a:br>
            <a:r>
              <a:rPr lang="hu-HU" sz="2000" dirty="0">
                <a:latin typeface="Arial" pitchFamily="34" charset="0"/>
                <a:cs typeface="+mn-cs"/>
              </a:rPr>
              <a:t>(</a:t>
            </a:r>
            <a:r>
              <a:rPr lang="hu-HU" sz="2000" b="1" dirty="0" smtClean="0">
                <a:latin typeface="Arial" pitchFamily="34" charset="0"/>
                <a:cs typeface="+mn-cs"/>
              </a:rPr>
              <a:t>2015-ben </a:t>
            </a:r>
            <a:r>
              <a:rPr lang="hu-HU" sz="2000" b="1" dirty="0">
                <a:latin typeface="Arial" pitchFamily="34" charset="0"/>
                <a:cs typeface="+mn-cs"/>
              </a:rPr>
              <a:t>indul!</a:t>
            </a:r>
            <a:r>
              <a:rPr lang="hu-HU" sz="2000" dirty="0">
                <a:latin typeface="Arial" pitchFamily="34" charset="0"/>
                <a:cs typeface="+mn-cs"/>
              </a:rPr>
              <a:t>)</a:t>
            </a:r>
          </a:p>
          <a:p>
            <a:pPr marL="342900" indent="-3429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dirty="0">
                <a:latin typeface="Arial" pitchFamily="34" charset="0"/>
                <a:cs typeface="+mn-cs"/>
              </a:rPr>
              <a:t>W7-X eredményektől függ a jövő</a:t>
            </a:r>
          </a:p>
          <a:p>
            <a:pPr marL="342900" indent="-3429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dirty="0">
                <a:latin typeface="Arial" pitchFamily="34" charset="0"/>
                <a:cs typeface="+mn-cs"/>
              </a:rPr>
              <a:t>DEMO nem lesz </a:t>
            </a:r>
            <a:r>
              <a:rPr lang="hu-HU" sz="2000" dirty="0" err="1">
                <a:latin typeface="Arial" pitchFamily="34" charset="0"/>
                <a:cs typeface="+mn-cs"/>
              </a:rPr>
              <a:t>sztellarátor</a:t>
            </a:r>
            <a:r>
              <a:rPr lang="hu-HU" sz="2000" dirty="0">
                <a:latin typeface="Arial" pitchFamily="34" charset="0"/>
                <a:cs typeface="+mn-cs"/>
              </a:rPr>
              <a:t>, </a:t>
            </a:r>
            <a:br>
              <a:rPr lang="hu-HU" sz="2000" dirty="0">
                <a:latin typeface="Arial" pitchFamily="34" charset="0"/>
                <a:cs typeface="+mn-cs"/>
              </a:rPr>
            </a:br>
            <a:r>
              <a:rPr lang="hu-HU" sz="2000" dirty="0">
                <a:latin typeface="Arial" pitchFamily="34" charset="0"/>
                <a:cs typeface="+mn-cs"/>
              </a:rPr>
              <a:t>de később lehet </a:t>
            </a:r>
            <a:r>
              <a:rPr lang="hu-HU" sz="2000" dirty="0" err="1">
                <a:latin typeface="Arial" pitchFamily="34" charset="0"/>
                <a:cs typeface="+mn-cs"/>
              </a:rPr>
              <a:t>sztellarátor</a:t>
            </a:r>
            <a:r>
              <a:rPr lang="hu-HU" sz="2000" dirty="0">
                <a:latin typeface="Arial" pitchFamily="34" charset="0"/>
                <a:cs typeface="+mn-cs"/>
              </a:rPr>
              <a:t> erőmű</a:t>
            </a:r>
          </a:p>
          <a:p>
            <a:pPr marL="342900" indent="-3429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dirty="0" err="1">
                <a:latin typeface="Arial" pitchFamily="34" charset="0"/>
                <a:cs typeface="+mn-cs"/>
              </a:rPr>
              <a:t>Heliotron</a:t>
            </a:r>
            <a:r>
              <a:rPr lang="hu-HU" sz="2000" dirty="0">
                <a:latin typeface="Arial" pitchFamily="34" charset="0"/>
                <a:cs typeface="+mn-cs"/>
              </a:rPr>
              <a:t> fejlesztések Japánnal</a:t>
            </a:r>
          </a:p>
          <a:p>
            <a:pPr marL="342900" indent="-3429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dirty="0">
                <a:latin typeface="Arial" pitchFamily="34" charset="0"/>
                <a:cs typeface="+mn-cs"/>
              </a:rPr>
              <a:t>Kompakt </a:t>
            </a:r>
            <a:r>
              <a:rPr lang="hu-HU" sz="2000" dirty="0" err="1">
                <a:latin typeface="Arial" pitchFamily="34" charset="0"/>
                <a:cs typeface="+mn-cs"/>
              </a:rPr>
              <a:t>sztellarátor</a:t>
            </a:r>
            <a:r>
              <a:rPr lang="hu-HU" sz="2000" dirty="0">
                <a:latin typeface="Arial" pitchFamily="34" charset="0"/>
                <a:cs typeface="+mn-cs"/>
              </a:rPr>
              <a:t> </a:t>
            </a:r>
            <a:br>
              <a:rPr lang="hu-HU" sz="2000" dirty="0">
                <a:latin typeface="Arial" pitchFamily="34" charset="0"/>
                <a:cs typeface="+mn-cs"/>
              </a:rPr>
            </a:br>
            <a:r>
              <a:rPr lang="hu-HU" sz="2000" dirty="0">
                <a:latin typeface="Arial" pitchFamily="34" charset="0"/>
                <a:cs typeface="+mn-cs"/>
              </a:rPr>
              <a:t>fejlesztések USA-val</a:t>
            </a:r>
          </a:p>
        </p:txBody>
      </p:sp>
      <p:pic>
        <p:nvPicPr>
          <p:cNvPr id="40971" name="Picture 25" descr="D:\PokolDoc\1docs\aktualis\2011-12-1_Oktatas\Korszeru nuklearis energiatermeles\forrasok\image-282590-galleryV9-ulb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95988" y="584200"/>
            <a:ext cx="3148012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5A1E7-DE37-464D-B214-850D1AC0D2E4}" type="slidenum">
              <a:rPr lang="hu-HU" smtClean="0"/>
              <a:pPr>
                <a:defRPr/>
              </a:pPr>
              <a:t>38</a:t>
            </a:fld>
            <a:endParaRPr lang="hu-HU" smtClean="0"/>
          </a:p>
        </p:txBody>
      </p:sp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41988" name="Picture 3" descr="bm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Line 4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41990" name="Group 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41995" name="Rectangle 6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, 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</p:txBody>
        </p:sp>
        <p:sp>
          <p:nvSpPr>
            <p:cNvPr id="41996" name="Line 7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41991" name="Picture 8" descr="euratom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250" y="0"/>
            <a:ext cx="5397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AutoShape 20"/>
          <p:cNvSpPr>
            <a:spLocks noChangeArrowheads="1"/>
          </p:cNvSpPr>
          <p:nvPr/>
        </p:nvSpPr>
        <p:spPr bwMode="auto">
          <a:xfrm>
            <a:off x="3690938" y="522288"/>
            <a:ext cx="1760537" cy="1222375"/>
          </a:xfrm>
          <a:prstGeom prst="roundRect">
            <a:avLst>
              <a:gd name="adj" fmla="val 426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2813" hangingPunct="0">
              <a:lnSpc>
                <a:spcPts val="2563"/>
              </a:lnSpc>
              <a:spcBef>
                <a:spcPts val="1188"/>
              </a:spcBef>
              <a:spcAft>
                <a:spcPts val="588"/>
              </a:spcAft>
              <a:buClr>
                <a:srgbClr val="000000"/>
              </a:buClr>
              <a:buSzPct val="45000"/>
              <a:tabLst>
                <a:tab pos="0" algn="l"/>
                <a:tab pos="457200" algn="l"/>
                <a:tab pos="912813" algn="l"/>
                <a:tab pos="1371600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0413" algn="l"/>
                <a:tab pos="5029200" algn="l"/>
                <a:tab pos="5486400" algn="l"/>
                <a:tab pos="5942013" algn="l"/>
                <a:tab pos="6399213" algn="l"/>
                <a:tab pos="6858000" algn="l"/>
                <a:tab pos="7315200" algn="l"/>
                <a:tab pos="7770813" algn="l"/>
                <a:tab pos="8228013" algn="l"/>
                <a:tab pos="8686800" algn="l"/>
                <a:tab pos="9144000" algn="l"/>
              </a:tabLst>
            </a:pPr>
            <a:r>
              <a:rPr lang="hu-HU" altLang="hu-HU" b="1">
                <a:solidFill>
                  <a:srgbClr val="000000"/>
                </a:solidFill>
              </a:rPr>
              <a:t>Összefoglalás</a:t>
            </a:r>
          </a:p>
          <a:p>
            <a:pPr algn="ctr" defTabSz="912813" hangingPunct="0">
              <a:spcAft>
                <a:spcPct val="20000"/>
              </a:spcAft>
              <a:buClr>
                <a:srgbClr val="000000"/>
              </a:buClr>
              <a:buSzPct val="45000"/>
              <a:tabLst>
                <a:tab pos="0" algn="l"/>
                <a:tab pos="457200" algn="l"/>
                <a:tab pos="912813" algn="l"/>
                <a:tab pos="1371600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0413" algn="l"/>
                <a:tab pos="5029200" algn="l"/>
                <a:tab pos="5486400" algn="l"/>
                <a:tab pos="5942013" algn="l"/>
                <a:tab pos="6399213" algn="l"/>
                <a:tab pos="6858000" algn="l"/>
                <a:tab pos="7315200" algn="l"/>
                <a:tab pos="7770813" algn="l"/>
                <a:tab pos="8228013" algn="l"/>
                <a:tab pos="8686800" algn="l"/>
                <a:tab pos="9144000" algn="l"/>
              </a:tabLst>
            </a:pPr>
            <a:endParaRPr lang="hu-HU" altLang="hu-HU">
              <a:latin typeface="Arial" pitchFamily="34" charset="0"/>
            </a:endParaRPr>
          </a:p>
          <a:p>
            <a:pPr algn="ctr" defTabSz="912813" hangingPunct="0">
              <a:spcAft>
                <a:spcPct val="20000"/>
              </a:spcAft>
              <a:buClr>
                <a:srgbClr val="000000"/>
              </a:buClr>
              <a:buSzPct val="45000"/>
              <a:tabLst>
                <a:tab pos="0" algn="l"/>
                <a:tab pos="457200" algn="l"/>
                <a:tab pos="912813" algn="l"/>
                <a:tab pos="1371600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0413" algn="l"/>
                <a:tab pos="5029200" algn="l"/>
                <a:tab pos="5486400" algn="l"/>
                <a:tab pos="5942013" algn="l"/>
                <a:tab pos="6399213" algn="l"/>
                <a:tab pos="6858000" algn="l"/>
                <a:tab pos="7315200" algn="l"/>
                <a:tab pos="7770813" algn="l"/>
                <a:tab pos="8228013" algn="l"/>
                <a:tab pos="8686800" algn="l"/>
                <a:tab pos="9144000" algn="l"/>
              </a:tabLst>
            </a:pPr>
            <a:endParaRPr lang="hu-HU" altLang="hu-HU">
              <a:latin typeface="Arial" pitchFamily="34" charset="0"/>
            </a:endParaRPr>
          </a:p>
        </p:txBody>
      </p:sp>
      <p:sp>
        <p:nvSpPr>
          <p:cNvPr id="41993" name="AutoShape 22"/>
          <p:cNvSpPr>
            <a:spLocks noChangeArrowheads="1"/>
          </p:cNvSpPr>
          <p:nvPr/>
        </p:nvSpPr>
        <p:spPr bwMode="auto">
          <a:xfrm>
            <a:off x="215900" y="1341438"/>
            <a:ext cx="8640763" cy="4924425"/>
          </a:xfrm>
          <a:prstGeom prst="roundRect">
            <a:avLst>
              <a:gd name="adj" fmla="val 42"/>
            </a:avLst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marL="457200" indent="-457200" hangingPunct="0">
              <a:spcAft>
                <a:spcPts val="1200"/>
              </a:spcAft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altLang="hu-HU" sz="2000" b="1">
                <a:solidFill>
                  <a:srgbClr val="008000"/>
                </a:solidFill>
                <a:latin typeface="Arial Rounded MT Bold" pitchFamily="34" charset="0"/>
              </a:rPr>
              <a:t>A magfúzióból óriási energia szabadítható fel.</a:t>
            </a:r>
          </a:p>
          <a:p>
            <a:pPr marL="457200" indent="-457200" hangingPunct="0">
              <a:spcAft>
                <a:spcPts val="1200"/>
              </a:spcAft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altLang="hu-HU" sz="2000" b="1">
                <a:solidFill>
                  <a:srgbClr val="00CC99"/>
                </a:solidFill>
                <a:latin typeface="Arial Rounded MT Bold" pitchFamily="34" charset="0"/>
              </a:rPr>
              <a:t>Deutérium korlátlanul rendelkezésre áll, de a tríciumot lítiumból kell megtermelni a reaktor köpenyében.</a:t>
            </a:r>
          </a:p>
          <a:p>
            <a:pPr marL="457200" indent="-457200" hangingPunct="0">
              <a:spcAft>
                <a:spcPts val="1200"/>
              </a:spcAft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altLang="hu-HU" sz="2000" b="1">
                <a:solidFill>
                  <a:srgbClr val="006699"/>
                </a:solidFill>
                <a:latin typeface="Arial Rounded MT Bold" pitchFamily="34" charset="0"/>
              </a:rPr>
              <a:t>A reakció végterméke stabil izotóp, nem radioaktív (</a:t>
            </a:r>
            <a:r>
              <a:rPr lang="hu-HU" altLang="hu-HU" sz="2000" b="1" baseline="30000">
                <a:solidFill>
                  <a:srgbClr val="006699"/>
                </a:solidFill>
                <a:latin typeface="Arial Rounded MT Bold" pitchFamily="34" charset="0"/>
              </a:rPr>
              <a:t>4</a:t>
            </a:r>
            <a:r>
              <a:rPr lang="hu-HU" altLang="hu-HU" sz="2000" b="1">
                <a:solidFill>
                  <a:srgbClr val="006699"/>
                </a:solidFill>
                <a:latin typeface="Arial Rounded MT Bold" pitchFamily="34" charset="0"/>
              </a:rPr>
              <a:t>He).</a:t>
            </a:r>
          </a:p>
          <a:p>
            <a:pPr marL="457200" indent="-457200" hangingPunct="0">
              <a:spcAft>
                <a:spcPts val="1200"/>
              </a:spcAft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altLang="hu-HU" sz="2000" b="1">
                <a:solidFill>
                  <a:srgbClr val="0066CC"/>
                </a:solidFill>
                <a:latin typeface="Arial Rounded MT Bold" pitchFamily="34" charset="0"/>
              </a:rPr>
              <a:t>Lehet tehetetlenségi és mágneses összetartás.</a:t>
            </a:r>
          </a:p>
          <a:p>
            <a:pPr marL="457200" indent="-457200" hangingPunct="0">
              <a:spcAft>
                <a:spcPts val="1200"/>
              </a:spcAft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altLang="hu-HU" sz="2000" b="1">
                <a:solidFill>
                  <a:srgbClr val="3333FF"/>
                </a:solidFill>
                <a:latin typeface="Arial Rounded MT Bold" pitchFamily="34" charset="0"/>
              </a:rPr>
              <a:t>A mágneses összetartás tórusz alakú tokamakban vagy sztellarátorban történhet.</a:t>
            </a:r>
          </a:p>
          <a:p>
            <a:pPr marL="457200" indent="-457200" hangingPunct="0">
              <a:spcAft>
                <a:spcPts val="1200"/>
              </a:spcAft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altLang="hu-HU" sz="2000" b="1">
                <a:solidFill>
                  <a:srgbClr val="6600FF"/>
                </a:solidFill>
                <a:latin typeface="Arial Rounded MT Bold" pitchFamily="34" charset="0"/>
              </a:rPr>
              <a:t>A fúziós energiatermelést demonstrálták (JET, 1997).</a:t>
            </a:r>
          </a:p>
          <a:p>
            <a:pPr marL="457200" indent="-457200" hangingPunct="0">
              <a:spcAft>
                <a:spcPts val="1200"/>
              </a:spcAft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altLang="hu-HU" sz="2000" b="1">
                <a:solidFill>
                  <a:srgbClr val="CC00CC"/>
                </a:solidFill>
                <a:latin typeface="Arial Rounded MT Bold" pitchFamily="34" charset="0"/>
              </a:rPr>
              <a:t>Az energiasokszorozás demonstrálására épül az ITER (~2020).</a:t>
            </a:r>
          </a:p>
          <a:p>
            <a:pPr marL="457200" indent="-457200" hangingPunct="0">
              <a:spcAft>
                <a:spcPts val="1200"/>
              </a:spcAft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altLang="hu-HU" sz="2000" b="1">
                <a:solidFill>
                  <a:srgbClr val="D60093"/>
                </a:solidFill>
                <a:latin typeface="Arial Rounded MT Bold" pitchFamily="34" charset="0"/>
              </a:rPr>
              <a:t>Elektromos hálózatra termelő erőmű lesz a DEMO (~2045).</a:t>
            </a:r>
          </a:p>
          <a:p>
            <a:pPr marL="457200" indent="-457200" hangingPunct="0">
              <a:spcAft>
                <a:spcPts val="1200"/>
              </a:spcAft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hu-HU" altLang="hu-HU" sz="2000" b="1">
                <a:solidFill>
                  <a:srgbClr val="CC0000"/>
                </a:solidFill>
                <a:latin typeface="Arial Rounded MT Bold" pitchFamily="34" charset="0"/>
              </a:rPr>
              <a:t>A gazdaságosság nagyrészt a magashőmérsékletű szupravezető- és az anyagtechnológia fejlődésén múlik.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037E45-A96F-4828-B2A6-A5253C49B14B}" type="slidenum">
              <a:rPr lang="en-US" smtClean="0"/>
              <a:pPr>
                <a:defRPr/>
              </a:pPr>
              <a:t>39</a:t>
            </a:fld>
            <a:endParaRPr lang="en-US" smtClean="0"/>
          </a:p>
        </p:txBody>
      </p:sp>
      <p:sp>
        <p:nvSpPr>
          <p:cNvPr id="43011" name="Rectangle 2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43012" name="Picture 3" descr="bm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Line 4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43014" name="Group 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43045" name="Rectangle 6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en-GB" altLang="hu-HU" sz="1600" b="1" dirty="0" smtClean="0">
                  <a:solidFill>
                    <a:srgbClr val="000000"/>
                  </a:solidFill>
                </a:rPr>
                <a:t>, 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  <a:p>
              <a:pPr algn="ctr">
                <a:spcBef>
                  <a:spcPct val="20000"/>
                </a:spcBef>
              </a:pPr>
              <a:endParaRPr lang="en-GB" altLang="hu-HU" sz="1600" b="1" dirty="0"/>
            </a:p>
          </p:txBody>
        </p:sp>
        <p:sp>
          <p:nvSpPr>
            <p:cNvPr id="43046" name="Line 7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43015" name="Picture 8" descr="euratom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250" y="0"/>
            <a:ext cx="5397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016" name="Group 10"/>
          <p:cNvGrpSpPr>
            <a:grpSpLocks/>
          </p:cNvGrpSpPr>
          <p:nvPr/>
        </p:nvGrpSpPr>
        <p:grpSpPr bwMode="auto">
          <a:xfrm>
            <a:off x="0" y="1628775"/>
            <a:ext cx="9144000" cy="1692279"/>
            <a:chOff x="2540" y="68"/>
            <a:chExt cx="1662" cy="1066"/>
          </a:xfrm>
        </p:grpSpPr>
        <p:sp>
          <p:nvSpPr>
            <p:cNvPr id="43033" name="AutoShape 11"/>
            <p:cNvSpPr>
              <a:spLocks noChangeArrowheads="1"/>
            </p:cNvSpPr>
            <p:nvPr/>
          </p:nvSpPr>
          <p:spPr bwMode="auto">
            <a:xfrm>
              <a:off x="2540" y="68"/>
              <a:ext cx="1280" cy="250"/>
            </a:xfrm>
            <a:prstGeom prst="roundRect">
              <a:avLst>
                <a:gd name="adj" fmla="val 398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 altLang="hu-HU"/>
            </a:p>
          </p:txBody>
        </p:sp>
        <p:grpSp>
          <p:nvGrpSpPr>
            <p:cNvPr id="43034" name="Group 12"/>
            <p:cNvGrpSpPr>
              <a:grpSpLocks/>
            </p:cNvGrpSpPr>
            <p:nvPr/>
          </p:nvGrpSpPr>
          <p:grpSpPr bwMode="auto">
            <a:xfrm>
              <a:off x="2540" y="68"/>
              <a:ext cx="1662" cy="1066"/>
              <a:chOff x="2540" y="68"/>
              <a:chExt cx="1662" cy="1066"/>
            </a:xfrm>
          </p:grpSpPr>
          <p:sp>
            <p:nvSpPr>
              <p:cNvPr id="43035" name="AutoShape 13"/>
              <p:cNvSpPr>
                <a:spLocks noChangeArrowheads="1"/>
              </p:cNvSpPr>
              <p:nvPr/>
            </p:nvSpPr>
            <p:spPr bwMode="auto">
              <a:xfrm>
                <a:off x="2540" y="68"/>
                <a:ext cx="1276" cy="246"/>
              </a:xfrm>
              <a:prstGeom prst="roundRect">
                <a:avLst>
                  <a:gd name="adj" fmla="val 40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altLang="hu-HU"/>
              </a:p>
            </p:txBody>
          </p:sp>
          <p:grpSp>
            <p:nvGrpSpPr>
              <p:cNvPr id="43036" name="Group 14"/>
              <p:cNvGrpSpPr>
                <a:grpSpLocks/>
              </p:cNvGrpSpPr>
              <p:nvPr/>
            </p:nvGrpSpPr>
            <p:grpSpPr bwMode="auto">
              <a:xfrm>
                <a:off x="2540" y="68"/>
                <a:ext cx="1662" cy="1066"/>
                <a:chOff x="2540" y="68"/>
                <a:chExt cx="1662" cy="1066"/>
              </a:xfrm>
            </p:grpSpPr>
            <p:sp>
              <p:nvSpPr>
                <p:cNvPr id="43037" name="AutoShape 15"/>
                <p:cNvSpPr>
                  <a:spLocks noChangeArrowheads="1"/>
                </p:cNvSpPr>
                <p:nvPr/>
              </p:nvSpPr>
              <p:spPr bwMode="auto">
                <a:xfrm>
                  <a:off x="2540" y="68"/>
                  <a:ext cx="1273" cy="243"/>
                </a:xfrm>
                <a:prstGeom prst="roundRect">
                  <a:avLst>
                    <a:gd name="adj" fmla="val 412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 altLang="hu-HU"/>
                </a:p>
              </p:txBody>
            </p:sp>
            <p:grpSp>
              <p:nvGrpSpPr>
                <p:cNvPr id="43038" name="Group 16"/>
                <p:cNvGrpSpPr>
                  <a:grpSpLocks/>
                </p:cNvGrpSpPr>
                <p:nvPr/>
              </p:nvGrpSpPr>
              <p:grpSpPr bwMode="auto">
                <a:xfrm>
                  <a:off x="2540" y="68"/>
                  <a:ext cx="1662" cy="1066"/>
                  <a:chOff x="2540" y="68"/>
                  <a:chExt cx="1662" cy="1066"/>
                </a:xfrm>
              </p:grpSpPr>
              <p:sp>
                <p:nvSpPr>
                  <p:cNvPr id="43039" name="AutoShape 17"/>
                  <p:cNvSpPr>
                    <a:spLocks noChangeArrowheads="1"/>
                  </p:cNvSpPr>
                  <p:nvPr/>
                </p:nvSpPr>
                <p:spPr bwMode="auto">
                  <a:xfrm>
                    <a:off x="2540" y="68"/>
                    <a:ext cx="1271" cy="241"/>
                  </a:xfrm>
                  <a:prstGeom prst="roundRect">
                    <a:avLst>
                      <a:gd name="adj" fmla="val 417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 altLang="hu-HU"/>
                  </a:p>
                </p:txBody>
              </p:sp>
              <p:grpSp>
                <p:nvGrpSpPr>
                  <p:cNvPr id="43040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540" y="68"/>
                    <a:ext cx="1662" cy="1066"/>
                    <a:chOff x="2540" y="68"/>
                    <a:chExt cx="1662" cy="1066"/>
                  </a:xfrm>
                </p:grpSpPr>
                <p:sp>
                  <p:nvSpPr>
                    <p:cNvPr id="43041" name="AutoShape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0" y="68"/>
                      <a:ext cx="1269" cy="240"/>
                    </a:xfrm>
                    <a:prstGeom prst="roundRect">
                      <a:avLst>
                        <a:gd name="adj" fmla="val 417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 altLang="hu-HU"/>
                    </a:p>
                  </p:txBody>
                </p:sp>
                <p:grpSp>
                  <p:nvGrpSpPr>
                    <p:cNvPr id="43042" name="Group 2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40" y="68"/>
                      <a:ext cx="1662" cy="1066"/>
                      <a:chOff x="2540" y="68"/>
                      <a:chExt cx="1662" cy="1066"/>
                    </a:xfrm>
                  </p:grpSpPr>
                  <p:sp>
                    <p:nvSpPr>
                      <p:cNvPr id="43043" name="AutoShap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0" y="68"/>
                        <a:ext cx="1269" cy="240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GB" altLang="hu-HU"/>
                      </a:p>
                    </p:txBody>
                  </p:sp>
                  <p:sp>
                    <p:nvSpPr>
                      <p:cNvPr id="43044" name="AutoShape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0" y="924"/>
                        <a:ext cx="1662" cy="210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lIns="0" tIns="0" rIns="0" bIns="0">
                        <a:spAutoFit/>
                      </a:bodyPr>
                      <a:lstStyle/>
                      <a:p>
                        <a:pPr algn="ctr" defTabSz="912813" hangingPunct="0">
                          <a:lnSpc>
                            <a:spcPts val="2563"/>
                          </a:lnSpc>
                          <a:spcBef>
                            <a:spcPts val="1188"/>
                          </a:spcBef>
                          <a:spcAft>
                            <a:spcPts val="588"/>
                          </a:spcAft>
                          <a:buClr>
                            <a:srgbClr val="000000"/>
                          </a:buClr>
                          <a:buSzPct val="45000"/>
                          <a:tabLst>
                            <a:tab pos="0" algn="l"/>
                            <a:tab pos="457200" algn="l"/>
                            <a:tab pos="912813" algn="l"/>
                            <a:tab pos="1371600" algn="l"/>
                            <a:tab pos="1828800" algn="l"/>
                            <a:tab pos="2286000" algn="l"/>
                            <a:tab pos="2741613" algn="l"/>
                            <a:tab pos="3200400" algn="l"/>
                            <a:tab pos="3657600" algn="l"/>
                            <a:tab pos="4114800" algn="l"/>
                            <a:tab pos="4570413" algn="l"/>
                            <a:tab pos="5029200" algn="l"/>
                            <a:tab pos="5486400" algn="l"/>
                            <a:tab pos="5942013" algn="l"/>
                            <a:tab pos="6399213" algn="l"/>
                            <a:tab pos="6858000" algn="l"/>
                            <a:tab pos="7315200" algn="l"/>
                            <a:tab pos="7770813" algn="l"/>
                            <a:tab pos="8228013" algn="l"/>
                            <a:tab pos="8686800" algn="l"/>
                            <a:tab pos="9144000" algn="l"/>
                          </a:tabLst>
                        </a:pPr>
                        <a:r>
                          <a:rPr lang="hu-HU" altLang="hu-HU" b="1" dirty="0">
                            <a:solidFill>
                              <a:srgbClr val="000000"/>
                            </a:solidFill>
                          </a:rPr>
                          <a:t>Ajánlott irodalom</a:t>
                        </a:r>
                        <a:endParaRPr lang="en-GB" altLang="hu-HU" b="1" dirty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</p:grpSp>
            </p:grpSp>
          </p:grpSp>
        </p:grpSp>
      </p:grpSp>
      <p:sp>
        <p:nvSpPr>
          <p:cNvPr id="43017" name="Text Box 23"/>
          <p:cNvSpPr txBox="1">
            <a:spLocks noChangeArrowheads="1"/>
          </p:cNvSpPr>
          <p:nvPr/>
        </p:nvSpPr>
        <p:spPr bwMode="auto">
          <a:xfrm>
            <a:off x="323850" y="3347144"/>
            <a:ext cx="8569325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ts val="2400"/>
              </a:lnSpc>
              <a:spcAft>
                <a:spcPct val="50000"/>
              </a:spcAft>
              <a:buClr>
                <a:srgbClr val="000000"/>
              </a:buClr>
              <a:buFont typeface="StarSymbol"/>
              <a:buNone/>
            </a:pPr>
            <a:r>
              <a:rPr lang="en-US" altLang="hu-HU" sz="1800" b="1" dirty="0">
                <a:solidFill>
                  <a:srgbClr val="000000"/>
                </a:solidFill>
                <a:latin typeface="Arial Unicode MS" pitchFamily="34" charset="-128"/>
              </a:rPr>
              <a:t>Fusion Roadmap: </a:t>
            </a:r>
          </a:p>
          <a:p>
            <a:pPr>
              <a:lnSpc>
                <a:spcPts val="2400"/>
              </a:lnSpc>
              <a:spcAft>
                <a:spcPct val="50000"/>
              </a:spcAft>
              <a:buClr>
                <a:srgbClr val="000000"/>
              </a:buClr>
              <a:buFont typeface="StarSymbol"/>
              <a:buNone/>
            </a:pPr>
            <a:r>
              <a:rPr lang="en-US" altLang="hu-HU" sz="1800" b="1" dirty="0">
                <a:solidFill>
                  <a:srgbClr val="000000"/>
                </a:solidFill>
                <a:latin typeface="Arial Unicode MS" pitchFamily="34" charset="-128"/>
                <a:hlinkClick r:id="rId5"/>
              </a:rPr>
              <a:t>http://www.efda.org/wpcms/wp-content/uploads/2013/01/JG12.356-web.pdf</a:t>
            </a:r>
            <a:endParaRPr lang="en-US" altLang="hu-HU" sz="1800" b="1" dirty="0">
              <a:solidFill>
                <a:srgbClr val="000000"/>
              </a:solidFill>
              <a:latin typeface="Arial Unicode MS" pitchFamily="34" charset="-128"/>
            </a:endParaRPr>
          </a:p>
          <a:p>
            <a:pPr>
              <a:lnSpc>
                <a:spcPts val="2400"/>
              </a:lnSpc>
              <a:spcAft>
                <a:spcPct val="50000"/>
              </a:spcAft>
              <a:buClr>
                <a:srgbClr val="000000"/>
              </a:buClr>
              <a:buFont typeface="StarSymbol"/>
              <a:buNone/>
            </a:pPr>
            <a:r>
              <a:rPr lang="hu-HU" altLang="hu-HU" sz="1800" b="1" dirty="0">
                <a:solidFill>
                  <a:srgbClr val="000000"/>
                </a:solidFill>
                <a:latin typeface="Arial Unicode MS" pitchFamily="34" charset="-128"/>
              </a:rPr>
              <a:t>Magyar EURATOM Fúziós Szövetség honlapja: </a:t>
            </a:r>
            <a:r>
              <a:rPr lang="hu-HU" altLang="hu-HU" sz="1800" b="1" dirty="0">
                <a:solidFill>
                  <a:srgbClr val="000000"/>
                </a:solidFill>
                <a:latin typeface="Arial Unicode MS" pitchFamily="34" charset="-128"/>
                <a:hlinkClick r:id="rId6"/>
              </a:rPr>
              <a:t>http://magfuzio.hu</a:t>
            </a:r>
            <a:endParaRPr lang="hu-HU" altLang="hu-HU" sz="1800" b="1" dirty="0">
              <a:solidFill>
                <a:srgbClr val="000000"/>
              </a:solidFill>
              <a:latin typeface="Arial Unicode MS" pitchFamily="34" charset="-128"/>
            </a:endParaRPr>
          </a:p>
          <a:p>
            <a:pPr>
              <a:lnSpc>
                <a:spcPts val="2400"/>
              </a:lnSpc>
              <a:spcAft>
                <a:spcPct val="50000"/>
              </a:spcAft>
              <a:buClr>
                <a:srgbClr val="000000"/>
              </a:buClr>
              <a:buFont typeface="StarSymbol"/>
              <a:buNone/>
            </a:pPr>
            <a:r>
              <a:rPr lang="hu-HU" altLang="hu-HU" sz="1800" b="1" dirty="0">
                <a:solidFill>
                  <a:srgbClr val="000000"/>
                </a:solidFill>
                <a:latin typeface="Arial Unicode MS" pitchFamily="34" charset="-128"/>
              </a:rPr>
              <a:t>ITER: </a:t>
            </a:r>
            <a:r>
              <a:rPr lang="hu-HU" altLang="hu-HU" sz="1800" b="1" dirty="0">
                <a:solidFill>
                  <a:srgbClr val="000000"/>
                </a:solidFill>
                <a:latin typeface="Arial Unicode MS" pitchFamily="34" charset="-128"/>
                <a:hlinkClick r:id="rId7"/>
              </a:rPr>
              <a:t>http://www.iter.org/</a:t>
            </a:r>
            <a:endParaRPr lang="hu-HU" altLang="hu-HU" sz="1800" b="1" dirty="0">
              <a:solidFill>
                <a:srgbClr val="000000"/>
              </a:solidFill>
              <a:latin typeface="Arial Unicode MS" pitchFamily="34" charset="-128"/>
            </a:endParaRPr>
          </a:p>
          <a:p>
            <a:pPr>
              <a:lnSpc>
                <a:spcPts val="2400"/>
              </a:lnSpc>
              <a:spcAft>
                <a:spcPct val="50000"/>
              </a:spcAft>
              <a:buClr>
                <a:srgbClr val="000000"/>
              </a:buClr>
            </a:pPr>
            <a:r>
              <a:rPr lang="hu-HU" altLang="hu-HU" sz="1800" b="1" dirty="0">
                <a:solidFill>
                  <a:srgbClr val="000000"/>
                </a:solidFill>
                <a:latin typeface="Arial Unicode MS" pitchFamily="34" charset="-128"/>
              </a:rPr>
              <a:t>ITER </a:t>
            </a:r>
            <a:r>
              <a:rPr lang="hu-HU" altLang="hu-HU" sz="1800" b="1" dirty="0" err="1">
                <a:solidFill>
                  <a:srgbClr val="000000"/>
                </a:solidFill>
                <a:latin typeface="Arial Unicode MS" pitchFamily="34" charset="-128"/>
              </a:rPr>
              <a:t>Newsline</a:t>
            </a:r>
            <a:r>
              <a:rPr lang="hu-HU" altLang="hu-HU" sz="18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  <a:r>
              <a:rPr lang="en-US" altLang="hu-HU" sz="1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8"/>
              </a:rPr>
              <a:t>http://www.iter.org/newsline</a:t>
            </a:r>
            <a:endParaRPr lang="hu-HU" altLang="hu-HU" sz="1800" b="1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ts val="2400"/>
              </a:lnSpc>
              <a:spcAft>
                <a:spcPct val="50000"/>
              </a:spcAft>
              <a:buClr>
                <a:srgbClr val="000000"/>
              </a:buClr>
              <a:buFont typeface="StarSymbol"/>
              <a:buNone/>
            </a:pPr>
            <a:r>
              <a:rPr lang="hu-HU" altLang="hu-HU" sz="1800" b="1" dirty="0">
                <a:solidFill>
                  <a:srgbClr val="000000"/>
                </a:solidFill>
                <a:latin typeface="Arial Unicode MS" pitchFamily="34" charset="-128"/>
              </a:rPr>
              <a:t>F4E: </a:t>
            </a:r>
            <a:r>
              <a:rPr lang="hu-HU" altLang="hu-HU" sz="1800" b="1" dirty="0">
                <a:solidFill>
                  <a:srgbClr val="000000"/>
                </a:solidFill>
                <a:latin typeface="Arial Unicode MS" pitchFamily="34" charset="-128"/>
                <a:hlinkClick r:id="rId9"/>
              </a:rPr>
              <a:t>http://fusionforenergy.europa.eu/</a:t>
            </a:r>
            <a:endParaRPr lang="en-US" altLang="hu-HU" sz="1800" b="1" dirty="0">
              <a:solidFill>
                <a:srgbClr val="000000"/>
              </a:solidFill>
              <a:latin typeface="Arial Unicode MS" pitchFamily="34" charset="-128"/>
            </a:endParaRPr>
          </a:p>
          <a:p>
            <a:pPr>
              <a:lnSpc>
                <a:spcPts val="2400"/>
              </a:lnSpc>
              <a:spcAft>
                <a:spcPct val="50000"/>
              </a:spcAft>
              <a:buClr>
                <a:srgbClr val="000000"/>
              </a:buClr>
              <a:buFont typeface="StarSymbol"/>
              <a:buNone/>
            </a:pPr>
            <a:r>
              <a:rPr lang="hu-HU" altLang="hu-HU" sz="1800" b="1" dirty="0">
                <a:solidFill>
                  <a:srgbClr val="000000"/>
                </a:solidFill>
                <a:latin typeface="Arial Unicode MS" pitchFamily="34" charset="-128"/>
              </a:rPr>
              <a:t>EFDA: </a:t>
            </a:r>
            <a:r>
              <a:rPr lang="hu-HU" altLang="hu-HU" sz="1800" b="1" dirty="0">
                <a:solidFill>
                  <a:srgbClr val="000000"/>
                </a:solidFill>
                <a:latin typeface="Arial Unicode MS" pitchFamily="34" charset="-128"/>
                <a:hlinkClick r:id="rId10"/>
              </a:rPr>
              <a:t>http://www.efda.org</a:t>
            </a:r>
            <a:endParaRPr lang="hu-HU" altLang="hu-HU" sz="1800" b="1" dirty="0">
              <a:solidFill>
                <a:srgbClr val="000000"/>
              </a:solidFill>
              <a:latin typeface="Arial Unicode MS" pitchFamily="34" charset="-128"/>
            </a:endParaRPr>
          </a:p>
        </p:txBody>
      </p:sp>
      <p:grpSp>
        <p:nvGrpSpPr>
          <p:cNvPr id="43018" name="Group 10"/>
          <p:cNvGrpSpPr>
            <a:grpSpLocks/>
          </p:cNvGrpSpPr>
          <p:nvPr/>
        </p:nvGrpSpPr>
        <p:grpSpPr bwMode="auto">
          <a:xfrm>
            <a:off x="0" y="620713"/>
            <a:ext cx="9144000" cy="604837"/>
            <a:chOff x="2514" y="-300"/>
            <a:chExt cx="1662" cy="618"/>
          </a:xfrm>
        </p:grpSpPr>
        <p:sp>
          <p:nvSpPr>
            <p:cNvPr id="43021" name="AutoShape 11"/>
            <p:cNvSpPr>
              <a:spLocks noChangeArrowheads="1"/>
            </p:cNvSpPr>
            <p:nvPr/>
          </p:nvSpPr>
          <p:spPr bwMode="auto">
            <a:xfrm>
              <a:off x="2540" y="68"/>
              <a:ext cx="1280" cy="250"/>
            </a:xfrm>
            <a:prstGeom prst="roundRect">
              <a:avLst>
                <a:gd name="adj" fmla="val 398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 altLang="hu-HU"/>
            </a:p>
          </p:txBody>
        </p:sp>
        <p:grpSp>
          <p:nvGrpSpPr>
            <p:cNvPr id="43022" name="Group 12"/>
            <p:cNvGrpSpPr>
              <a:grpSpLocks/>
            </p:cNvGrpSpPr>
            <p:nvPr/>
          </p:nvGrpSpPr>
          <p:grpSpPr bwMode="auto">
            <a:xfrm>
              <a:off x="2514" y="-300"/>
              <a:ext cx="1662" cy="614"/>
              <a:chOff x="2514" y="-300"/>
              <a:chExt cx="1662" cy="614"/>
            </a:xfrm>
          </p:grpSpPr>
          <p:sp>
            <p:nvSpPr>
              <p:cNvPr id="43023" name="AutoShape 13"/>
              <p:cNvSpPr>
                <a:spLocks noChangeArrowheads="1"/>
              </p:cNvSpPr>
              <p:nvPr/>
            </p:nvSpPr>
            <p:spPr bwMode="auto">
              <a:xfrm>
                <a:off x="2540" y="68"/>
                <a:ext cx="1276" cy="246"/>
              </a:xfrm>
              <a:prstGeom prst="roundRect">
                <a:avLst>
                  <a:gd name="adj" fmla="val 40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altLang="hu-HU"/>
              </a:p>
            </p:txBody>
          </p:sp>
          <p:grpSp>
            <p:nvGrpSpPr>
              <p:cNvPr id="43024" name="Group 14"/>
              <p:cNvGrpSpPr>
                <a:grpSpLocks/>
              </p:cNvGrpSpPr>
              <p:nvPr/>
            </p:nvGrpSpPr>
            <p:grpSpPr bwMode="auto">
              <a:xfrm>
                <a:off x="2514" y="-300"/>
                <a:ext cx="1662" cy="611"/>
                <a:chOff x="2514" y="-300"/>
                <a:chExt cx="1662" cy="611"/>
              </a:xfrm>
            </p:grpSpPr>
            <p:sp>
              <p:nvSpPr>
                <p:cNvPr id="43025" name="AutoShape 15"/>
                <p:cNvSpPr>
                  <a:spLocks noChangeArrowheads="1"/>
                </p:cNvSpPr>
                <p:nvPr/>
              </p:nvSpPr>
              <p:spPr bwMode="auto">
                <a:xfrm>
                  <a:off x="2540" y="68"/>
                  <a:ext cx="1273" cy="243"/>
                </a:xfrm>
                <a:prstGeom prst="roundRect">
                  <a:avLst>
                    <a:gd name="adj" fmla="val 412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 altLang="hu-HU"/>
                </a:p>
              </p:txBody>
            </p:sp>
            <p:grpSp>
              <p:nvGrpSpPr>
                <p:cNvPr id="43026" name="Group 16"/>
                <p:cNvGrpSpPr>
                  <a:grpSpLocks/>
                </p:cNvGrpSpPr>
                <p:nvPr/>
              </p:nvGrpSpPr>
              <p:grpSpPr bwMode="auto">
                <a:xfrm>
                  <a:off x="2514" y="-300"/>
                  <a:ext cx="1662" cy="609"/>
                  <a:chOff x="2514" y="-300"/>
                  <a:chExt cx="1662" cy="609"/>
                </a:xfrm>
              </p:grpSpPr>
              <p:sp>
                <p:nvSpPr>
                  <p:cNvPr id="43027" name="AutoShape 17"/>
                  <p:cNvSpPr>
                    <a:spLocks noChangeArrowheads="1"/>
                  </p:cNvSpPr>
                  <p:nvPr/>
                </p:nvSpPr>
                <p:spPr bwMode="auto">
                  <a:xfrm>
                    <a:off x="2540" y="68"/>
                    <a:ext cx="1271" cy="241"/>
                  </a:xfrm>
                  <a:prstGeom prst="roundRect">
                    <a:avLst>
                      <a:gd name="adj" fmla="val 417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 altLang="hu-HU"/>
                  </a:p>
                </p:txBody>
              </p:sp>
              <p:grpSp>
                <p:nvGrpSpPr>
                  <p:cNvPr id="43028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514" y="-300"/>
                    <a:ext cx="1662" cy="608"/>
                    <a:chOff x="2514" y="-300"/>
                    <a:chExt cx="1662" cy="608"/>
                  </a:xfrm>
                </p:grpSpPr>
                <p:sp>
                  <p:nvSpPr>
                    <p:cNvPr id="43029" name="AutoShape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0" y="68"/>
                      <a:ext cx="1269" cy="240"/>
                    </a:xfrm>
                    <a:prstGeom prst="roundRect">
                      <a:avLst>
                        <a:gd name="adj" fmla="val 417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 altLang="hu-HU"/>
                    </a:p>
                  </p:txBody>
                </p:sp>
                <p:grpSp>
                  <p:nvGrpSpPr>
                    <p:cNvPr id="43030" name="Group 2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14" y="-300"/>
                      <a:ext cx="1662" cy="608"/>
                      <a:chOff x="2514" y="-300"/>
                      <a:chExt cx="1662" cy="608"/>
                    </a:xfrm>
                  </p:grpSpPr>
                  <p:sp>
                    <p:nvSpPr>
                      <p:cNvPr id="43031" name="AutoShap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0" y="68"/>
                        <a:ext cx="1269" cy="240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GB" altLang="hu-HU"/>
                      </a:p>
                    </p:txBody>
                  </p:sp>
                  <p:sp>
                    <p:nvSpPr>
                      <p:cNvPr id="43032" name="AutoShape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14" y="-300"/>
                        <a:ext cx="1662" cy="341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lIns="0" tIns="0" rIns="0" bIns="0">
                        <a:spAutoFit/>
                      </a:bodyPr>
                      <a:lstStyle/>
                      <a:p>
                        <a:pPr algn="ctr" defTabSz="912813" hangingPunct="0">
                          <a:lnSpc>
                            <a:spcPts val="2563"/>
                          </a:lnSpc>
                          <a:spcBef>
                            <a:spcPts val="1188"/>
                          </a:spcBef>
                          <a:spcAft>
                            <a:spcPts val="588"/>
                          </a:spcAft>
                          <a:buClr>
                            <a:srgbClr val="000000"/>
                          </a:buClr>
                          <a:buSzPct val="45000"/>
                          <a:buFont typeface="StarSymbol"/>
                          <a:buNone/>
                          <a:tabLst>
                            <a:tab pos="0" algn="l"/>
                            <a:tab pos="457200" algn="l"/>
                            <a:tab pos="912813" algn="l"/>
                            <a:tab pos="1371600" algn="l"/>
                            <a:tab pos="1828800" algn="l"/>
                            <a:tab pos="2286000" algn="l"/>
                            <a:tab pos="2741613" algn="l"/>
                            <a:tab pos="3200400" algn="l"/>
                            <a:tab pos="3657600" algn="l"/>
                            <a:tab pos="4114800" algn="l"/>
                            <a:tab pos="4570413" algn="l"/>
                            <a:tab pos="5029200" algn="l"/>
                            <a:tab pos="5486400" algn="l"/>
                            <a:tab pos="5942013" algn="l"/>
                            <a:tab pos="6399213" algn="l"/>
                            <a:tab pos="6858000" algn="l"/>
                            <a:tab pos="7315200" algn="l"/>
                            <a:tab pos="7770813" algn="l"/>
                            <a:tab pos="8228013" algn="l"/>
                            <a:tab pos="8686800" algn="l"/>
                            <a:tab pos="9144000" algn="l"/>
                          </a:tabLst>
                        </a:pPr>
                        <a:r>
                          <a:rPr lang="hu-HU" altLang="hu-HU" b="1">
                            <a:solidFill>
                              <a:srgbClr val="000000"/>
                            </a:solidFill>
                          </a:rPr>
                          <a:t>Kapcsolat</a:t>
                        </a:r>
                        <a:endParaRPr lang="en-GB" altLang="hu-HU" b="1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</p:grpSp>
            </p:grpSp>
          </p:grpSp>
        </p:grpSp>
      </p:grpSp>
      <p:sp>
        <p:nvSpPr>
          <p:cNvPr id="43019" name="Text Box 23"/>
          <p:cNvSpPr txBox="1">
            <a:spLocks noChangeArrowheads="1"/>
          </p:cNvSpPr>
          <p:nvPr/>
        </p:nvSpPr>
        <p:spPr bwMode="auto">
          <a:xfrm>
            <a:off x="323850" y="1052513"/>
            <a:ext cx="882015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ts val="2400"/>
              </a:lnSpc>
              <a:spcAft>
                <a:spcPct val="50000"/>
              </a:spcAft>
              <a:buClr>
                <a:srgbClr val="000000"/>
              </a:buClr>
              <a:buFont typeface="StarSymbol"/>
              <a:buNone/>
            </a:pPr>
            <a:r>
              <a:rPr lang="hu-HU" altLang="hu-HU" sz="1800" b="1" dirty="0">
                <a:solidFill>
                  <a:srgbClr val="000000"/>
                </a:solidFill>
                <a:latin typeface="Arial Unicode MS" pitchFamily="34" charset="-128"/>
              </a:rPr>
              <a:t>BME NTI: Pokol Gergő, </a:t>
            </a:r>
            <a:r>
              <a:rPr lang="hu-HU" altLang="hu-HU" sz="1800" b="1" dirty="0">
                <a:solidFill>
                  <a:srgbClr val="000000"/>
                </a:solidFill>
                <a:latin typeface="Arial Unicode MS" pitchFamily="34" charset="-128"/>
                <a:hlinkClick r:id="rId11"/>
              </a:rPr>
              <a:t>pokol@</a:t>
            </a:r>
            <a:r>
              <a:rPr lang="hu-HU" altLang="hu-HU" sz="1800" b="1" dirty="0" err="1">
                <a:solidFill>
                  <a:srgbClr val="000000"/>
                </a:solidFill>
                <a:latin typeface="Arial Unicode MS" pitchFamily="34" charset="-128"/>
                <a:hlinkClick r:id="rId11"/>
              </a:rPr>
              <a:t>reak.bme.hu</a:t>
            </a:r>
            <a:r>
              <a:rPr lang="hu-HU" altLang="hu-HU" sz="1800" b="1" dirty="0">
                <a:solidFill>
                  <a:srgbClr val="000000"/>
                </a:solidFill>
                <a:latin typeface="Arial Unicode MS" pitchFamily="34" charset="-128"/>
              </a:rPr>
              <a:t>, </a:t>
            </a:r>
            <a:r>
              <a:rPr lang="hu-HU" altLang="hu-HU" sz="1800" b="1" dirty="0" err="1" smtClean="0">
                <a:solidFill>
                  <a:srgbClr val="FF0000"/>
                </a:solidFill>
                <a:latin typeface="Arial Unicode MS" pitchFamily="34" charset="-128"/>
                <a:hlinkClick r:id="rId12"/>
              </a:rPr>
              <a:t>www.reak.bme.hu</a:t>
            </a:r>
            <a:r>
              <a:rPr lang="hu-HU" altLang="hu-HU" sz="1800" b="1" dirty="0" smtClean="0">
                <a:solidFill>
                  <a:srgbClr val="FF0000"/>
                </a:solidFill>
                <a:latin typeface="Arial Unicode MS" pitchFamily="34" charset="-128"/>
                <a:hlinkClick r:id="rId12"/>
              </a:rPr>
              <a:t>/</a:t>
            </a:r>
            <a:r>
              <a:rPr lang="hu-HU" altLang="hu-HU" sz="1800" b="1" dirty="0" err="1" smtClean="0">
                <a:solidFill>
                  <a:srgbClr val="FF0000"/>
                </a:solidFill>
                <a:latin typeface="Arial Unicode MS" pitchFamily="34" charset="-128"/>
                <a:hlinkClick r:id="rId12"/>
              </a:rPr>
              <a:t>pokol</a:t>
            </a:r>
            <a:endParaRPr lang="hu-HU" altLang="hu-HU" sz="700" b="1" dirty="0" smtClean="0">
              <a:solidFill>
                <a:srgbClr val="FF0000"/>
              </a:solidFill>
              <a:latin typeface="Arial Unicode MS" pitchFamily="34" charset="-128"/>
            </a:endParaRPr>
          </a:p>
          <a:p>
            <a:pPr>
              <a:lnSpc>
                <a:spcPts val="2400"/>
              </a:lnSpc>
              <a:spcAft>
                <a:spcPct val="50000"/>
              </a:spcAft>
              <a:buClr>
                <a:srgbClr val="000000"/>
              </a:buClr>
              <a:buFont typeface="StarSymbol"/>
              <a:buNone/>
            </a:pPr>
            <a:r>
              <a:rPr lang="hu-HU" altLang="hu-HU" b="1" dirty="0" smtClean="0">
                <a:solidFill>
                  <a:srgbClr val="C00000"/>
                </a:solidFill>
                <a:latin typeface="Arial Unicode MS" pitchFamily="34" charset="-128"/>
              </a:rPr>
              <a:t>BME </a:t>
            </a:r>
            <a:r>
              <a:rPr lang="hu-HU" altLang="hu-HU" b="1" dirty="0">
                <a:solidFill>
                  <a:srgbClr val="C00000"/>
                </a:solidFill>
                <a:latin typeface="Arial Unicode MS" pitchFamily="34" charset="-128"/>
              </a:rPr>
              <a:t>Nyílt </a:t>
            </a:r>
            <a:r>
              <a:rPr lang="hu-HU" altLang="hu-HU" b="1" dirty="0" smtClean="0">
                <a:solidFill>
                  <a:srgbClr val="C00000"/>
                </a:solidFill>
                <a:latin typeface="Arial Unicode MS" pitchFamily="34" charset="-128"/>
              </a:rPr>
              <a:t>Nap: </a:t>
            </a:r>
            <a:r>
              <a:rPr lang="hu-HU" altLang="hu-HU" b="1" dirty="0">
                <a:solidFill>
                  <a:srgbClr val="C00000"/>
                </a:solidFill>
                <a:latin typeface="Arial Unicode MS" pitchFamily="34" charset="-128"/>
              </a:rPr>
              <a:t>2014. november 21. (péntek</a:t>
            </a:r>
            <a:r>
              <a:rPr lang="hu-HU" altLang="hu-HU" b="1" dirty="0" smtClean="0">
                <a:solidFill>
                  <a:srgbClr val="C00000"/>
                </a:solidFill>
                <a:latin typeface="Arial Unicode MS" pitchFamily="34" charset="-128"/>
              </a:rPr>
              <a:t>)</a:t>
            </a:r>
          </a:p>
          <a:p>
            <a:pPr>
              <a:lnSpc>
                <a:spcPts val="2400"/>
              </a:lnSpc>
              <a:spcAft>
                <a:spcPct val="50000"/>
              </a:spcAft>
              <a:buClr>
                <a:srgbClr val="000000"/>
              </a:buClr>
            </a:pPr>
            <a:r>
              <a:rPr lang="hu-HU" altLang="hu-HU" b="1" dirty="0" smtClean="0">
                <a:solidFill>
                  <a:srgbClr val="FF0000"/>
                </a:solidFill>
                <a:latin typeface="Arial Unicode MS" pitchFamily="34" charset="-128"/>
              </a:rPr>
              <a:t>BME TTK Nyílt Nap: 2014. december 5. (péntek) </a:t>
            </a:r>
          </a:p>
          <a:p>
            <a:pPr>
              <a:lnSpc>
                <a:spcPts val="2400"/>
              </a:lnSpc>
              <a:spcAft>
                <a:spcPct val="50000"/>
              </a:spcAft>
              <a:buClr>
                <a:srgbClr val="000000"/>
              </a:buClr>
            </a:pPr>
            <a:r>
              <a:rPr lang="hu-HU" altLang="hu-HU" b="1" dirty="0" smtClean="0">
                <a:solidFill>
                  <a:srgbClr val="FF0000"/>
                </a:solidFill>
                <a:latin typeface="Arial Unicode MS" pitchFamily="34" charset="-128"/>
              </a:rPr>
              <a:t>http://www.ttk.bme.hu/</a:t>
            </a:r>
            <a:endParaRPr lang="hu-HU" altLang="hu-HU" sz="3600" b="1" dirty="0" smtClean="0">
              <a:solidFill>
                <a:srgbClr val="FF0000"/>
              </a:solidFill>
              <a:latin typeface="Arial Unicode MS" pitchFamily="34" charset="-128"/>
            </a:endParaRPr>
          </a:p>
          <a:p>
            <a:pPr>
              <a:lnSpc>
                <a:spcPts val="2400"/>
              </a:lnSpc>
              <a:spcAft>
                <a:spcPct val="50000"/>
              </a:spcAft>
              <a:buClr>
                <a:srgbClr val="000000"/>
              </a:buClr>
              <a:buFont typeface="StarSymbol"/>
              <a:buNone/>
            </a:pPr>
            <a:endParaRPr lang="hu-HU" altLang="hu-HU" b="1" dirty="0">
              <a:solidFill>
                <a:srgbClr val="FF0000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0CDBFC-5E33-4C48-831E-017BA8ED912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148" name="Rectangle 11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6149" name="Picture 12" descr="bm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574675" y="368660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6171" name="Rectangle 4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en-GB" altLang="hu-HU" sz="1600" b="1" dirty="0" smtClean="0">
                  <a:solidFill>
                    <a:srgbClr val="000000"/>
                  </a:solidFill>
                </a:rPr>
                <a:t>, 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en-GB" altLang="hu-HU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6172" name="Line 5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4175956" y="548680"/>
            <a:ext cx="3895950" cy="433388"/>
            <a:chOff x="1747" y="45"/>
            <a:chExt cx="2457" cy="273"/>
          </a:xfrm>
        </p:grpSpPr>
        <p:sp>
          <p:nvSpPr>
            <p:cNvPr id="6159" name="AutoShape 20"/>
            <p:cNvSpPr>
              <a:spLocks noChangeArrowheads="1"/>
            </p:cNvSpPr>
            <p:nvPr/>
          </p:nvSpPr>
          <p:spPr bwMode="auto">
            <a:xfrm>
              <a:off x="2540" y="68"/>
              <a:ext cx="1280" cy="250"/>
            </a:xfrm>
            <a:prstGeom prst="roundRect">
              <a:avLst>
                <a:gd name="adj" fmla="val 398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 altLang="hu-HU">
                <a:solidFill>
                  <a:srgbClr val="000000"/>
                </a:solidFill>
              </a:endParaRPr>
            </a:p>
          </p:txBody>
        </p:sp>
        <p:grpSp>
          <p:nvGrpSpPr>
            <p:cNvPr id="4" name="Group 21"/>
            <p:cNvGrpSpPr>
              <a:grpSpLocks/>
            </p:cNvGrpSpPr>
            <p:nvPr/>
          </p:nvGrpSpPr>
          <p:grpSpPr bwMode="auto">
            <a:xfrm>
              <a:off x="1747" y="45"/>
              <a:ext cx="2457" cy="269"/>
              <a:chOff x="1747" y="45"/>
              <a:chExt cx="2457" cy="269"/>
            </a:xfrm>
          </p:grpSpPr>
          <p:sp>
            <p:nvSpPr>
              <p:cNvPr id="6161" name="AutoShape 22"/>
              <p:cNvSpPr>
                <a:spLocks noChangeArrowheads="1"/>
              </p:cNvSpPr>
              <p:nvPr/>
            </p:nvSpPr>
            <p:spPr bwMode="auto">
              <a:xfrm>
                <a:off x="2540" y="68"/>
                <a:ext cx="1276" cy="246"/>
              </a:xfrm>
              <a:prstGeom prst="roundRect">
                <a:avLst>
                  <a:gd name="adj" fmla="val 40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altLang="hu-HU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5" name="Group 23"/>
              <p:cNvGrpSpPr>
                <a:grpSpLocks/>
              </p:cNvGrpSpPr>
              <p:nvPr/>
            </p:nvGrpSpPr>
            <p:grpSpPr bwMode="auto">
              <a:xfrm>
                <a:off x="1747" y="45"/>
                <a:ext cx="2457" cy="266"/>
                <a:chOff x="1747" y="45"/>
                <a:chExt cx="2457" cy="266"/>
              </a:xfrm>
            </p:grpSpPr>
            <p:sp>
              <p:nvSpPr>
                <p:cNvPr id="6163" name="AutoShape 24"/>
                <p:cNvSpPr>
                  <a:spLocks noChangeArrowheads="1"/>
                </p:cNvSpPr>
                <p:nvPr/>
              </p:nvSpPr>
              <p:spPr bwMode="auto">
                <a:xfrm>
                  <a:off x="2540" y="68"/>
                  <a:ext cx="1273" cy="243"/>
                </a:xfrm>
                <a:prstGeom prst="roundRect">
                  <a:avLst>
                    <a:gd name="adj" fmla="val 412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 altLang="hu-HU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6" name="Group 25"/>
                <p:cNvGrpSpPr>
                  <a:grpSpLocks/>
                </p:cNvGrpSpPr>
                <p:nvPr/>
              </p:nvGrpSpPr>
              <p:grpSpPr bwMode="auto">
                <a:xfrm>
                  <a:off x="1747" y="45"/>
                  <a:ext cx="2457" cy="264"/>
                  <a:chOff x="1747" y="45"/>
                  <a:chExt cx="2457" cy="264"/>
                </a:xfrm>
              </p:grpSpPr>
              <p:sp>
                <p:nvSpPr>
                  <p:cNvPr id="6165" name="AutoShape 26"/>
                  <p:cNvSpPr>
                    <a:spLocks noChangeArrowheads="1"/>
                  </p:cNvSpPr>
                  <p:nvPr/>
                </p:nvSpPr>
                <p:spPr bwMode="auto">
                  <a:xfrm>
                    <a:off x="2540" y="68"/>
                    <a:ext cx="1271" cy="241"/>
                  </a:xfrm>
                  <a:prstGeom prst="roundRect">
                    <a:avLst>
                      <a:gd name="adj" fmla="val 417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 altLang="hu-HU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7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1747" y="45"/>
                    <a:ext cx="2457" cy="263"/>
                    <a:chOff x="1747" y="45"/>
                    <a:chExt cx="2457" cy="263"/>
                  </a:xfrm>
                </p:grpSpPr>
                <p:sp>
                  <p:nvSpPr>
                    <p:cNvPr id="6167" name="AutoShap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0" y="68"/>
                      <a:ext cx="1269" cy="240"/>
                    </a:xfrm>
                    <a:prstGeom prst="roundRect">
                      <a:avLst>
                        <a:gd name="adj" fmla="val 417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 altLang="hu-HU">
                        <a:solidFill>
                          <a:srgbClr val="000000"/>
                        </a:solidFill>
                      </a:endParaRPr>
                    </a:p>
                  </p:txBody>
                </p:sp>
                <p:grpSp>
                  <p:nvGrpSpPr>
                    <p:cNvPr id="8" name="Group 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747" y="45"/>
                      <a:ext cx="2457" cy="263"/>
                      <a:chOff x="1747" y="45"/>
                      <a:chExt cx="2457" cy="263"/>
                    </a:xfrm>
                  </p:grpSpPr>
                  <p:sp>
                    <p:nvSpPr>
                      <p:cNvPr id="6169" name="AutoShape 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0" y="68"/>
                        <a:ext cx="1269" cy="240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hu-HU" altLang="hu-HU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6170" name="AutoShape 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47" y="45"/>
                        <a:ext cx="2457" cy="210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algn="ctr" defTabSz="912813" hangingPunct="0">
                          <a:lnSpc>
                            <a:spcPts val="2563"/>
                          </a:lnSpc>
                          <a:spcBef>
                            <a:spcPts val="1188"/>
                          </a:spcBef>
                          <a:spcAft>
                            <a:spcPts val="588"/>
                          </a:spcAft>
                          <a:buClr>
                            <a:srgbClr val="000000"/>
                          </a:buClr>
                          <a:buSzPct val="45000"/>
                          <a:tabLst>
                            <a:tab pos="0" algn="l"/>
                            <a:tab pos="457200" algn="l"/>
                            <a:tab pos="912813" algn="l"/>
                            <a:tab pos="1371600" algn="l"/>
                            <a:tab pos="1828800" algn="l"/>
                            <a:tab pos="2286000" algn="l"/>
                            <a:tab pos="2741613" algn="l"/>
                            <a:tab pos="3200400" algn="l"/>
                            <a:tab pos="3657600" algn="l"/>
                            <a:tab pos="4114800" algn="l"/>
                            <a:tab pos="4570413" algn="l"/>
                            <a:tab pos="5029200" algn="l"/>
                            <a:tab pos="5486400" algn="l"/>
                            <a:tab pos="5942013" algn="l"/>
                            <a:tab pos="6399213" algn="l"/>
                            <a:tab pos="6858000" algn="l"/>
                            <a:tab pos="7315200" algn="l"/>
                            <a:tab pos="7770813" algn="l"/>
                            <a:tab pos="8228013" algn="l"/>
                            <a:tab pos="8686800" algn="l"/>
                            <a:tab pos="9144000" algn="l"/>
                          </a:tabLst>
                        </a:pPr>
                        <a:r>
                          <a:rPr lang="hu-HU" altLang="hu-HU" b="1" dirty="0" smtClean="0">
                            <a:solidFill>
                              <a:srgbClr val="000000"/>
                            </a:solidFill>
                          </a:rPr>
                          <a:t>Természettudományos képzés</a:t>
                        </a:r>
                        <a:endParaRPr lang="en-GB" altLang="hu-HU" b="1" dirty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</p:grpSp>
            </p:grpSp>
          </p:grpSp>
        </p:grpSp>
      </p:grpSp>
      <p:pic>
        <p:nvPicPr>
          <p:cNvPr id="6154" name="Picture 2" descr="logo_lef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913" y="0"/>
            <a:ext cx="9937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ounded Rectangle 25"/>
          <p:cNvSpPr/>
          <p:nvPr/>
        </p:nvSpPr>
        <p:spPr>
          <a:xfrm>
            <a:off x="1243992" y="1701800"/>
            <a:ext cx="2089150" cy="4608513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b="1">
              <a:solidFill>
                <a:schemeClr val="tx1"/>
              </a:solidFill>
            </a:endParaRPr>
          </a:p>
        </p:txBody>
      </p:sp>
      <p:sp>
        <p:nvSpPr>
          <p:cNvPr id="26" name="Down Arrow 27"/>
          <p:cNvSpPr/>
          <p:nvPr/>
        </p:nvSpPr>
        <p:spPr>
          <a:xfrm>
            <a:off x="2036155" y="1270000"/>
            <a:ext cx="431800" cy="431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chemeClr val="tx1"/>
              </a:solidFill>
            </a:endParaRPr>
          </a:p>
        </p:txBody>
      </p:sp>
      <p:sp>
        <p:nvSpPr>
          <p:cNvPr id="27" name="TextBox 28"/>
          <p:cNvSpPr txBox="1"/>
          <p:nvPr/>
        </p:nvSpPr>
        <p:spPr>
          <a:xfrm>
            <a:off x="1459892" y="1773238"/>
            <a:ext cx="15843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>
                <a:latin typeface="+mn-lt"/>
              </a:rPr>
              <a:t>Egyetem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>
                <a:latin typeface="+mn-lt"/>
              </a:rPr>
              <a:t>BSc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latin typeface="+mn-lt"/>
              </a:rPr>
              <a:t>3 év</a:t>
            </a:r>
          </a:p>
        </p:txBody>
      </p:sp>
      <p:sp>
        <p:nvSpPr>
          <p:cNvPr id="28" name="Down Arrow 31"/>
          <p:cNvSpPr/>
          <p:nvPr/>
        </p:nvSpPr>
        <p:spPr>
          <a:xfrm>
            <a:off x="2036155" y="2997200"/>
            <a:ext cx="395287" cy="43180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29" name="TextBox 32"/>
          <p:cNvSpPr txBox="1">
            <a:spLocks noChangeArrowheads="1"/>
          </p:cNvSpPr>
          <p:nvPr/>
        </p:nvSpPr>
        <p:spPr bwMode="auto">
          <a:xfrm>
            <a:off x="1532917" y="3716338"/>
            <a:ext cx="143986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800" b="1">
                <a:latin typeface="Calibri" pitchFamily="34" charset="0"/>
              </a:rPr>
              <a:t>MSc</a:t>
            </a:r>
          </a:p>
          <a:p>
            <a:pPr algn="ctr"/>
            <a:r>
              <a:rPr lang="hu-HU" sz="1600" b="1">
                <a:latin typeface="Calibri" pitchFamily="34" charset="0"/>
              </a:rPr>
              <a:t>2 év</a:t>
            </a:r>
          </a:p>
        </p:txBody>
      </p:sp>
      <p:sp>
        <p:nvSpPr>
          <p:cNvPr id="30" name="Down Arrow 35"/>
          <p:cNvSpPr/>
          <p:nvPr/>
        </p:nvSpPr>
        <p:spPr>
          <a:xfrm>
            <a:off x="2109180" y="4724400"/>
            <a:ext cx="215900" cy="43180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chemeClr val="tx1"/>
              </a:solidFill>
            </a:endParaRPr>
          </a:p>
        </p:txBody>
      </p:sp>
      <p:sp>
        <p:nvSpPr>
          <p:cNvPr id="31" name="TextBox 36"/>
          <p:cNvSpPr txBox="1"/>
          <p:nvPr/>
        </p:nvSpPr>
        <p:spPr>
          <a:xfrm>
            <a:off x="1497992" y="5445125"/>
            <a:ext cx="1438275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>
                <a:latin typeface="+mn-lt"/>
              </a:rPr>
              <a:t>PhD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latin typeface="+mn-lt"/>
              </a:rPr>
              <a:t>3 év</a:t>
            </a:r>
            <a:endParaRPr lang="hu-HU" sz="2400" b="1" dirty="0">
              <a:latin typeface="+mn-lt"/>
            </a:endParaRPr>
          </a:p>
        </p:txBody>
      </p:sp>
      <p:sp>
        <p:nvSpPr>
          <p:cNvPr id="32" name="Down Arrow 38"/>
          <p:cNvSpPr/>
          <p:nvPr/>
        </p:nvSpPr>
        <p:spPr>
          <a:xfrm rot="16200000">
            <a:off x="2918011" y="3375819"/>
            <a:ext cx="649288" cy="1187450"/>
          </a:xfrm>
          <a:prstGeom prst="downArrow">
            <a:avLst>
              <a:gd name="adj1" fmla="val 50000"/>
              <a:gd name="adj2" fmla="val 52662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chemeClr val="tx1"/>
              </a:solidFill>
            </a:endParaRPr>
          </a:p>
        </p:txBody>
      </p:sp>
      <p:sp>
        <p:nvSpPr>
          <p:cNvPr id="33" name="TextBox 26"/>
          <p:cNvSpPr txBox="1">
            <a:spLocks noChangeArrowheads="1"/>
          </p:cNvSpPr>
          <p:nvPr/>
        </p:nvSpPr>
        <p:spPr bwMode="auto">
          <a:xfrm>
            <a:off x="900187" y="765175"/>
            <a:ext cx="28797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800" b="1" dirty="0" smtClean="0">
                <a:latin typeface="Calibri" pitchFamily="34" charset="0"/>
              </a:rPr>
              <a:t>Gimnázium</a:t>
            </a:r>
            <a:endParaRPr lang="hu-HU" sz="2800" b="1" dirty="0">
              <a:latin typeface="Calibri" pitchFamily="34" charset="0"/>
            </a:endParaRPr>
          </a:p>
        </p:txBody>
      </p:sp>
      <p:pic>
        <p:nvPicPr>
          <p:cNvPr id="35" name="Kép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8254" y="5085184"/>
            <a:ext cx="1748210" cy="131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Kép 4"/>
          <p:cNvPicPr>
            <a:picLocks noChangeAspect="1"/>
          </p:cNvPicPr>
          <p:nvPr/>
        </p:nvPicPr>
        <p:blipFill>
          <a:blip r:embed="rId6" cstate="print"/>
          <a:srcRect l="22533" t="14037" r="2184"/>
          <a:stretch>
            <a:fillRect/>
          </a:stretch>
        </p:blipFill>
        <p:spPr bwMode="auto">
          <a:xfrm>
            <a:off x="4268254" y="1353272"/>
            <a:ext cx="1584176" cy="135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Kép 7"/>
          <p:cNvPicPr>
            <a:picLocks noChangeAspect="1"/>
          </p:cNvPicPr>
          <p:nvPr/>
        </p:nvPicPr>
        <p:blipFill>
          <a:blip r:embed="rId7" cstate="print"/>
          <a:srcRect r="27243"/>
          <a:stretch>
            <a:fillRect/>
          </a:stretch>
        </p:blipFill>
        <p:spPr bwMode="auto">
          <a:xfrm>
            <a:off x="4268254" y="3068960"/>
            <a:ext cx="1655564" cy="151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Down Arrow 38"/>
          <p:cNvSpPr/>
          <p:nvPr/>
        </p:nvSpPr>
        <p:spPr>
          <a:xfrm rot="15834863">
            <a:off x="3161692" y="1833563"/>
            <a:ext cx="123825" cy="962025"/>
          </a:xfrm>
          <a:prstGeom prst="downArrow">
            <a:avLst>
              <a:gd name="adj1" fmla="val 50000"/>
              <a:gd name="adj2" fmla="val 526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chemeClr val="tx1"/>
              </a:solidFill>
            </a:endParaRPr>
          </a:p>
        </p:txBody>
      </p:sp>
      <p:sp>
        <p:nvSpPr>
          <p:cNvPr id="39" name="Down Arrow 38"/>
          <p:cNvSpPr/>
          <p:nvPr/>
        </p:nvSpPr>
        <p:spPr>
          <a:xfrm rot="16200000">
            <a:off x="3105336" y="5188744"/>
            <a:ext cx="195263" cy="1038225"/>
          </a:xfrm>
          <a:prstGeom prst="downArrow">
            <a:avLst>
              <a:gd name="adj1" fmla="val 50000"/>
              <a:gd name="adj2" fmla="val 5266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chemeClr val="tx1"/>
              </a:solidFill>
            </a:endParaRPr>
          </a:p>
        </p:txBody>
      </p:sp>
      <p:sp>
        <p:nvSpPr>
          <p:cNvPr id="40" name="TextBox 32"/>
          <p:cNvSpPr txBox="1">
            <a:spLocks noChangeArrowheads="1"/>
          </p:cNvSpPr>
          <p:nvPr/>
        </p:nvSpPr>
        <p:spPr bwMode="auto">
          <a:xfrm>
            <a:off x="6932005" y="881063"/>
            <a:ext cx="14398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hu-HU" b="1">
              <a:latin typeface="Calibri" pitchFamily="34" charset="0"/>
            </a:endParaRPr>
          </a:p>
        </p:txBody>
      </p:sp>
      <p:sp>
        <p:nvSpPr>
          <p:cNvPr id="41" name="TextBox 36"/>
          <p:cNvSpPr txBox="1"/>
          <p:nvPr/>
        </p:nvSpPr>
        <p:spPr>
          <a:xfrm>
            <a:off x="6372200" y="5193196"/>
            <a:ext cx="21399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 smtClean="0">
                <a:latin typeface="+mn-lt"/>
              </a:rPr>
              <a:t>Kutatóintézetekben,</a:t>
            </a:r>
            <a:endParaRPr lang="hu-HU" sz="16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latin typeface="+mn-lt"/>
              </a:rPr>
              <a:t>e</a:t>
            </a:r>
            <a:r>
              <a:rPr lang="hu-HU" sz="1600" b="1" dirty="0" smtClean="0">
                <a:latin typeface="+mn-lt"/>
              </a:rPr>
              <a:t>gyetemeken,</a:t>
            </a:r>
            <a:endParaRPr lang="hu-HU" sz="16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 smtClean="0">
                <a:latin typeface="+mn-lt"/>
              </a:rPr>
              <a:t>ipari cégeknél,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latin typeface="+mn-lt"/>
              </a:rPr>
              <a:t>e</a:t>
            </a:r>
            <a:r>
              <a:rPr lang="hu-HU" sz="1600" b="1" dirty="0" smtClean="0">
                <a:latin typeface="+mn-lt"/>
              </a:rPr>
              <a:t>lemző cégeknél</a:t>
            </a:r>
            <a:endParaRPr lang="hu-HU" sz="1600" b="1" dirty="0">
              <a:latin typeface="+mn-lt"/>
            </a:endParaRPr>
          </a:p>
        </p:txBody>
      </p:sp>
      <p:sp>
        <p:nvSpPr>
          <p:cNvPr id="43" name="TextBox 36"/>
          <p:cNvSpPr txBox="1"/>
          <p:nvPr/>
        </p:nvSpPr>
        <p:spPr>
          <a:xfrm>
            <a:off x="6340772" y="3212976"/>
            <a:ext cx="213995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 smtClean="0">
                <a:latin typeface="+mn-lt"/>
              </a:rPr>
              <a:t>Általában </a:t>
            </a:r>
            <a:r>
              <a:rPr lang="hu-HU" sz="1600" b="1" dirty="0">
                <a:latin typeface="+mn-lt"/>
              </a:rPr>
              <a:t>ipari  vagy elemző </a:t>
            </a:r>
            <a:r>
              <a:rPr lang="hu-HU" sz="1600" b="1" dirty="0" smtClean="0">
                <a:latin typeface="+mn-lt"/>
              </a:rPr>
              <a:t>cégeknél,</a:t>
            </a:r>
            <a:endParaRPr lang="hu-HU" sz="16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>
                <a:latin typeface="+mn-lt"/>
              </a:rPr>
              <a:t>ritkábban kutatóintézetben</a:t>
            </a:r>
          </a:p>
        </p:txBody>
      </p:sp>
      <p:sp>
        <p:nvSpPr>
          <p:cNvPr id="45" name="TextBox 36"/>
          <p:cNvSpPr txBox="1"/>
          <p:nvPr/>
        </p:nvSpPr>
        <p:spPr>
          <a:xfrm>
            <a:off x="6304768" y="1664804"/>
            <a:ext cx="213995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b="1" dirty="0" smtClean="0">
                <a:latin typeface="+mn-lt"/>
              </a:rPr>
              <a:t>Általában </a:t>
            </a:r>
            <a:r>
              <a:rPr lang="hu-HU" sz="1600" b="1" dirty="0">
                <a:latin typeface="+mn-lt"/>
              </a:rPr>
              <a:t>elemző vagy ipari cégeknél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600" b="1" dirty="0">
              <a:latin typeface="+mn-lt"/>
            </a:endParaRPr>
          </a:p>
        </p:txBody>
      </p:sp>
      <p:sp>
        <p:nvSpPr>
          <p:cNvPr id="47" name="Szövegdoboz 46"/>
          <p:cNvSpPr txBox="1"/>
          <p:nvPr/>
        </p:nvSpPr>
        <p:spPr>
          <a:xfrm rot="5400000">
            <a:off x="-1686797" y="3783141"/>
            <a:ext cx="4564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Szakkollégiumok, Tudományos Diákkör</a:t>
            </a:r>
            <a:endParaRPr lang="hu-HU" sz="2000" b="1" dirty="0"/>
          </a:p>
        </p:txBody>
      </p:sp>
      <p:sp>
        <p:nvSpPr>
          <p:cNvPr id="48" name="Rounded Rectangle 25"/>
          <p:cNvSpPr/>
          <p:nvPr/>
        </p:nvSpPr>
        <p:spPr>
          <a:xfrm>
            <a:off x="252028" y="1700808"/>
            <a:ext cx="683568" cy="4572509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http://www.ifmif.org/c/general/ifmifp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403725"/>
            <a:ext cx="3917950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54A968-E3BD-4857-8A5B-A1E5CC91C510}" type="slidenum">
              <a:rPr lang="hu-HU" smtClean="0"/>
              <a:pPr>
                <a:defRPr/>
              </a:pPr>
              <a:t>40</a:t>
            </a:fld>
            <a:endParaRPr lang="hu-HU" smtClean="0"/>
          </a:p>
        </p:txBody>
      </p:sp>
      <p:sp>
        <p:nvSpPr>
          <p:cNvPr id="34820" name="Rectangle 2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34821" name="Picture 3" descr="bme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Line 4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34844" name="Rectangle 6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, 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</p:txBody>
        </p:sp>
        <p:sp>
          <p:nvSpPr>
            <p:cNvPr id="34845" name="Line 7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34824" name="Picture 8" descr="euratom_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04250" y="0"/>
            <a:ext cx="5397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781175" y="534988"/>
            <a:ext cx="5399088" cy="407987"/>
            <a:chOff x="2154" y="60"/>
            <a:chExt cx="3398" cy="257"/>
          </a:xfrm>
        </p:grpSpPr>
        <p:sp>
          <p:nvSpPr>
            <p:cNvPr id="34830" name="AutoShape 7"/>
            <p:cNvSpPr>
              <a:spLocks noChangeArrowheads="1"/>
            </p:cNvSpPr>
            <p:nvPr/>
          </p:nvSpPr>
          <p:spPr bwMode="auto">
            <a:xfrm>
              <a:off x="2540" y="68"/>
              <a:ext cx="1279" cy="249"/>
            </a:xfrm>
            <a:prstGeom prst="roundRect">
              <a:avLst>
                <a:gd name="adj" fmla="val 403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 altLang="hu-HU"/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2154" y="60"/>
              <a:ext cx="3398" cy="248"/>
              <a:chOff x="2154" y="60"/>
              <a:chExt cx="3398" cy="248"/>
            </a:xfrm>
          </p:grpSpPr>
          <p:sp>
            <p:nvSpPr>
              <p:cNvPr id="34832" name="AutoShape 9"/>
              <p:cNvSpPr>
                <a:spLocks noChangeArrowheads="1"/>
              </p:cNvSpPr>
              <p:nvPr/>
            </p:nvSpPr>
            <p:spPr bwMode="auto">
              <a:xfrm>
                <a:off x="2540" y="60"/>
                <a:ext cx="1274" cy="244"/>
              </a:xfrm>
              <a:prstGeom prst="roundRect">
                <a:avLst>
                  <a:gd name="adj" fmla="val 407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altLang="hu-HU"/>
              </a:p>
            </p:txBody>
          </p:sp>
          <p:grpSp>
            <p:nvGrpSpPr>
              <p:cNvPr id="5" name="Group 10"/>
              <p:cNvGrpSpPr>
                <a:grpSpLocks/>
              </p:cNvGrpSpPr>
              <p:nvPr/>
            </p:nvGrpSpPr>
            <p:grpSpPr bwMode="auto">
              <a:xfrm>
                <a:off x="2154" y="68"/>
                <a:ext cx="3398" cy="240"/>
                <a:chOff x="2154" y="68"/>
                <a:chExt cx="3398" cy="240"/>
              </a:xfrm>
            </p:grpSpPr>
            <p:sp>
              <p:nvSpPr>
                <p:cNvPr id="34834" name="AutoShape 11"/>
                <p:cNvSpPr>
                  <a:spLocks noChangeArrowheads="1"/>
                </p:cNvSpPr>
                <p:nvPr/>
              </p:nvSpPr>
              <p:spPr bwMode="auto">
                <a:xfrm>
                  <a:off x="2540" y="68"/>
                  <a:ext cx="1270" cy="240"/>
                </a:xfrm>
                <a:prstGeom prst="roundRect">
                  <a:avLst>
                    <a:gd name="adj" fmla="val 417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 altLang="hu-HU"/>
                </a:p>
              </p:txBody>
            </p:sp>
            <p:grpSp>
              <p:nvGrpSpPr>
                <p:cNvPr id="6" name="Group 12"/>
                <p:cNvGrpSpPr>
                  <a:grpSpLocks/>
                </p:cNvGrpSpPr>
                <p:nvPr/>
              </p:nvGrpSpPr>
              <p:grpSpPr bwMode="auto">
                <a:xfrm>
                  <a:off x="2154" y="68"/>
                  <a:ext cx="3398" cy="237"/>
                  <a:chOff x="2154" y="68"/>
                  <a:chExt cx="3398" cy="237"/>
                </a:xfrm>
              </p:grpSpPr>
              <p:sp>
                <p:nvSpPr>
                  <p:cNvPr id="34836" name="AutoShape 13"/>
                  <p:cNvSpPr>
                    <a:spLocks noChangeArrowheads="1"/>
                  </p:cNvSpPr>
                  <p:nvPr/>
                </p:nvSpPr>
                <p:spPr bwMode="auto">
                  <a:xfrm>
                    <a:off x="2540" y="68"/>
                    <a:ext cx="1267" cy="237"/>
                  </a:xfrm>
                  <a:prstGeom prst="roundRect">
                    <a:avLst>
                      <a:gd name="adj" fmla="val 421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 altLang="hu-HU"/>
                  </a:p>
                </p:txBody>
              </p:sp>
              <p:grpSp>
                <p:nvGrpSpPr>
                  <p:cNvPr id="7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2154" y="68"/>
                    <a:ext cx="3398" cy="235"/>
                    <a:chOff x="2154" y="68"/>
                    <a:chExt cx="3398" cy="235"/>
                  </a:xfrm>
                </p:grpSpPr>
                <p:sp>
                  <p:nvSpPr>
                    <p:cNvPr id="34838" name="AutoShape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0" y="68"/>
                      <a:ext cx="1264" cy="235"/>
                    </a:xfrm>
                    <a:prstGeom prst="roundRect">
                      <a:avLst>
                        <a:gd name="adj" fmla="val 426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 altLang="hu-HU"/>
                    </a:p>
                  </p:txBody>
                </p:sp>
                <p:grpSp>
                  <p:nvGrpSpPr>
                    <p:cNvPr id="8" name="Group 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54" y="68"/>
                      <a:ext cx="3398" cy="234"/>
                      <a:chOff x="2154" y="68"/>
                      <a:chExt cx="3398" cy="234"/>
                    </a:xfrm>
                  </p:grpSpPr>
                  <p:sp>
                    <p:nvSpPr>
                      <p:cNvPr id="34840" name="AutoShap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0" y="68"/>
                        <a:ext cx="1263" cy="234"/>
                      </a:xfrm>
                      <a:prstGeom prst="roundRect">
                        <a:avLst>
                          <a:gd name="adj" fmla="val 426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hu-HU" altLang="hu-HU"/>
                      </a:p>
                    </p:txBody>
                  </p:sp>
                  <p:grpSp>
                    <p:nvGrpSpPr>
                      <p:cNvPr id="9" name="Group 1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154" y="68"/>
                        <a:ext cx="3398" cy="234"/>
                        <a:chOff x="2154" y="68"/>
                        <a:chExt cx="3398" cy="234"/>
                      </a:xfrm>
                    </p:grpSpPr>
                    <p:sp>
                      <p:nvSpPr>
                        <p:cNvPr id="34842" name="AutoShap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40" y="68"/>
                          <a:ext cx="1263" cy="234"/>
                        </a:xfrm>
                        <a:prstGeom prst="roundRect">
                          <a:avLst>
                            <a:gd name="adj" fmla="val 426"/>
                          </a:avLst>
                        </a:prstGeom>
                        <a:noFill/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hu-HU" altLang="hu-HU"/>
                        </a:p>
                      </p:txBody>
                    </p:sp>
                    <p:sp>
                      <p:nvSpPr>
                        <p:cNvPr id="34843" name="AutoShap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54" y="68"/>
                          <a:ext cx="3398" cy="233"/>
                        </a:xfrm>
                        <a:prstGeom prst="roundRect">
                          <a:avLst>
                            <a:gd name="adj" fmla="val 426"/>
                          </a:avLst>
                        </a:prstGeom>
                        <a:noFill/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hangingPunct="0">
                            <a:spcAft>
                              <a:spcPct val="20000"/>
                            </a:spcAft>
                            <a:buClr>
                              <a:srgbClr val="000000"/>
                            </a:buClr>
                            <a:buSzPct val="45000"/>
                            <a:tabLst>
                              <a:tab pos="0" algn="l"/>
                              <a:tab pos="457200" algn="l"/>
                              <a:tab pos="914400" algn="l"/>
                              <a:tab pos="1371600" algn="l"/>
                              <a:tab pos="1828800" algn="l"/>
                              <a:tab pos="2286000" algn="l"/>
                              <a:tab pos="2743200" algn="l"/>
                              <a:tab pos="3200400" algn="l"/>
                              <a:tab pos="3657600" algn="l"/>
                              <a:tab pos="4114800" algn="l"/>
                              <a:tab pos="4572000" algn="l"/>
                              <a:tab pos="5029200" algn="l"/>
                              <a:tab pos="5486400" algn="l"/>
                              <a:tab pos="5943600" algn="l"/>
                              <a:tab pos="6400800" algn="l"/>
                              <a:tab pos="6858000" algn="l"/>
                              <a:tab pos="7315200" algn="l"/>
                              <a:tab pos="7772400" algn="l"/>
                              <a:tab pos="8229600" algn="l"/>
                              <a:tab pos="8686800" algn="l"/>
                              <a:tab pos="9144000" algn="l"/>
                            </a:tabLst>
                          </a:pPr>
                          <a:r>
                            <a:rPr lang="hu-HU" altLang="hu-HU" b="1">
                              <a:solidFill>
                                <a:srgbClr val="000000"/>
                              </a:solidFill>
                            </a:rPr>
                            <a:t>3. Neutronsugárzásnak ellenálló anyagok</a:t>
                          </a:r>
                        </a:p>
                      </p:txBody>
                    </p:sp>
                  </p:grpSp>
                </p:grpSp>
              </p:grpSp>
            </p:grpSp>
          </p:grpSp>
        </p:grpSp>
      </p:grpSp>
      <p:sp>
        <p:nvSpPr>
          <p:cNvPr id="27" name="AutoShape 22"/>
          <p:cNvSpPr>
            <a:spLocks noChangeArrowheads="1"/>
          </p:cNvSpPr>
          <p:nvPr/>
        </p:nvSpPr>
        <p:spPr bwMode="auto">
          <a:xfrm>
            <a:off x="215900" y="1341438"/>
            <a:ext cx="7920038" cy="3200400"/>
          </a:xfrm>
          <a:prstGeom prst="roundRect">
            <a:avLst>
              <a:gd name="adj" fmla="val 42"/>
            </a:avLst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marL="457200" indent="-4572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b="1" u="sng" dirty="0">
                <a:latin typeface="Arial" pitchFamily="34" charset="0"/>
                <a:cs typeface="+mn-cs"/>
              </a:rPr>
              <a:t>Cél:</a:t>
            </a:r>
          </a:p>
          <a:p>
            <a:pPr marL="457200" indent="-4572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dirty="0">
                <a:latin typeface="Arial" pitchFamily="34" charset="0"/>
                <a:cs typeface="+mn-cs"/>
              </a:rPr>
              <a:t>Ideális szerkezeti anyag keresése: erős, nem aktiválódik, magas hőmérsékleten is szilárd, bírja a neutronokat</a:t>
            </a:r>
          </a:p>
          <a:p>
            <a:pPr marL="457200" indent="-4572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hu-HU" sz="2000" dirty="0">
              <a:latin typeface="Arial" pitchFamily="34" charset="0"/>
              <a:cs typeface="+mn-cs"/>
            </a:endParaRPr>
          </a:p>
          <a:p>
            <a:pPr hangingPunct="0">
              <a:spcAft>
                <a:spcPct val="20000"/>
              </a:spcAft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b="1" u="sng" dirty="0">
                <a:latin typeface="Arial" pitchFamily="34" charset="0"/>
                <a:cs typeface="+mn-cs"/>
              </a:rPr>
              <a:t>Eszközök:</a:t>
            </a:r>
          </a:p>
          <a:p>
            <a:pPr marL="342900" indent="-3429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dirty="0" err="1">
                <a:latin typeface="Arial" pitchFamily="34" charset="0"/>
                <a:cs typeface="+mn-cs"/>
              </a:rPr>
              <a:t>Ferrites-martenzites</a:t>
            </a:r>
            <a:r>
              <a:rPr lang="hu-HU" sz="2000" dirty="0">
                <a:latin typeface="Arial" pitchFamily="34" charset="0"/>
                <a:cs typeface="+mn-cs"/>
              </a:rPr>
              <a:t> acélok: EUROFER</a:t>
            </a:r>
          </a:p>
          <a:p>
            <a:pPr marL="342900" indent="-3429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dirty="0">
                <a:latin typeface="Arial" pitchFamily="34" charset="0"/>
                <a:cs typeface="+mn-cs"/>
              </a:rPr>
              <a:t>ODS acélok</a:t>
            </a:r>
          </a:p>
          <a:p>
            <a:pPr marL="342900" indent="-3429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b="1" dirty="0" err="1">
                <a:latin typeface="Arial" pitchFamily="34" charset="0"/>
                <a:cs typeface="+mn-cs"/>
              </a:rPr>
              <a:t>IFMIF</a:t>
            </a:r>
            <a:r>
              <a:rPr lang="hu-HU" sz="2000" dirty="0" err="1">
                <a:latin typeface="Arial" pitchFamily="34" charset="0"/>
                <a:cs typeface="+mn-cs"/>
              </a:rPr>
              <a:t>-szerű</a:t>
            </a:r>
            <a:r>
              <a:rPr lang="hu-HU" sz="2000" dirty="0">
                <a:latin typeface="Arial" pitchFamily="34" charset="0"/>
                <a:cs typeface="+mn-cs"/>
              </a:rPr>
              <a:t> kisebb berendezés (IFMIF későn lenne)</a:t>
            </a:r>
          </a:p>
          <a:p>
            <a:pPr marL="342900" indent="-3429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dirty="0">
                <a:latin typeface="Arial" pitchFamily="34" charset="0"/>
                <a:cs typeface="+mn-cs"/>
              </a:rPr>
              <a:t>Együttműködések fúzión kívül</a:t>
            </a:r>
          </a:p>
        </p:txBody>
      </p:sp>
      <p:pic>
        <p:nvPicPr>
          <p:cNvPr id="3482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40538" y="2349500"/>
            <a:ext cx="2160587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8" name="Szövegdoboz 27"/>
          <p:cNvSpPr txBox="1">
            <a:spLocks noChangeArrowheads="1"/>
          </p:cNvSpPr>
          <p:nvPr/>
        </p:nvSpPr>
        <p:spPr bwMode="auto">
          <a:xfrm>
            <a:off x="573088" y="5037138"/>
            <a:ext cx="38909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1800">
                <a:latin typeface="Arial" pitchFamily="34" charset="0"/>
              </a:rPr>
              <a:t>IFMIF: International Fusion Material </a:t>
            </a:r>
            <a:br>
              <a:rPr lang="hu-HU" altLang="hu-HU" sz="1800">
                <a:latin typeface="Arial" pitchFamily="34" charset="0"/>
              </a:rPr>
            </a:br>
            <a:r>
              <a:rPr lang="hu-HU" altLang="hu-HU" sz="1800">
                <a:latin typeface="Arial" pitchFamily="34" charset="0"/>
              </a:rPr>
              <a:t>Irradiation Facility (EU, Japán): </a:t>
            </a:r>
            <a:br>
              <a:rPr lang="hu-HU" altLang="hu-HU" sz="1800">
                <a:latin typeface="Arial" pitchFamily="34" charset="0"/>
              </a:rPr>
            </a:br>
            <a:r>
              <a:rPr lang="hu-HU" altLang="hu-HU" sz="1800">
                <a:latin typeface="Arial" pitchFamily="34" charset="0"/>
                <a:hlinkClick r:id="rId7"/>
              </a:rPr>
              <a:t>http://www.ifmif.org</a:t>
            </a:r>
            <a:endParaRPr lang="hu-HU" altLang="hu-HU" sz="1800">
              <a:latin typeface="Arial" pitchFamily="34" charset="0"/>
            </a:endParaRPr>
          </a:p>
          <a:p>
            <a:endParaRPr lang="hu-HU" altLang="hu-HU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ia számának helye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00961F6-0CC3-42EF-B761-6D5B61C5C7E7}" type="slidenum">
              <a:rPr lang="hu-HU" altLang="hu-HU" sz="1400"/>
              <a:pPr algn="r"/>
              <a:t>41</a:t>
            </a:fld>
            <a:endParaRPr lang="hu-HU" altLang="hu-HU" sz="1400"/>
          </a:p>
        </p:txBody>
      </p:sp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35844" name="Picture 3" descr="bm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Line 4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35864" name="Rectangle 6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, 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</p:txBody>
        </p:sp>
        <p:sp>
          <p:nvSpPr>
            <p:cNvPr id="35865" name="Line 7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35847" name="Picture 8" descr="euratom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250" y="0"/>
            <a:ext cx="5397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25538"/>
            <a:ext cx="9123363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9" name="Line 4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368675" y="468313"/>
            <a:ext cx="2593975" cy="666750"/>
            <a:chOff x="2464" y="68"/>
            <a:chExt cx="1634" cy="420"/>
          </a:xfrm>
        </p:grpSpPr>
        <p:sp>
          <p:nvSpPr>
            <p:cNvPr id="35852" name="AutoShape 10"/>
            <p:cNvSpPr>
              <a:spLocks noChangeArrowheads="1"/>
            </p:cNvSpPr>
            <p:nvPr/>
          </p:nvSpPr>
          <p:spPr bwMode="auto">
            <a:xfrm>
              <a:off x="2540" y="68"/>
              <a:ext cx="1280" cy="250"/>
            </a:xfrm>
            <a:prstGeom prst="roundRect">
              <a:avLst>
                <a:gd name="adj" fmla="val 398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 altLang="hu-HU"/>
            </a:p>
          </p:txBody>
        </p: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2464" y="68"/>
              <a:ext cx="1634" cy="420"/>
              <a:chOff x="2464" y="68"/>
              <a:chExt cx="1634" cy="420"/>
            </a:xfrm>
          </p:grpSpPr>
          <p:sp>
            <p:nvSpPr>
              <p:cNvPr id="35854" name="AutoShape 12"/>
              <p:cNvSpPr>
                <a:spLocks noChangeArrowheads="1"/>
              </p:cNvSpPr>
              <p:nvPr/>
            </p:nvSpPr>
            <p:spPr bwMode="auto">
              <a:xfrm>
                <a:off x="2540" y="68"/>
                <a:ext cx="1276" cy="246"/>
              </a:xfrm>
              <a:prstGeom prst="roundRect">
                <a:avLst>
                  <a:gd name="adj" fmla="val 40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altLang="hu-HU"/>
              </a:p>
            </p:txBody>
          </p:sp>
          <p:grpSp>
            <p:nvGrpSpPr>
              <p:cNvPr id="5" name="Group 13"/>
              <p:cNvGrpSpPr>
                <a:grpSpLocks/>
              </p:cNvGrpSpPr>
              <p:nvPr/>
            </p:nvGrpSpPr>
            <p:grpSpPr bwMode="auto">
              <a:xfrm>
                <a:off x="2464" y="68"/>
                <a:ext cx="1634" cy="420"/>
                <a:chOff x="2464" y="68"/>
                <a:chExt cx="1634" cy="420"/>
              </a:xfrm>
            </p:grpSpPr>
            <p:sp>
              <p:nvSpPr>
                <p:cNvPr id="35856" name="AutoShape 14"/>
                <p:cNvSpPr>
                  <a:spLocks noChangeArrowheads="1"/>
                </p:cNvSpPr>
                <p:nvPr/>
              </p:nvSpPr>
              <p:spPr bwMode="auto">
                <a:xfrm>
                  <a:off x="2540" y="68"/>
                  <a:ext cx="1273" cy="243"/>
                </a:xfrm>
                <a:prstGeom prst="roundRect">
                  <a:avLst>
                    <a:gd name="adj" fmla="val 412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 altLang="hu-HU"/>
                </a:p>
              </p:txBody>
            </p:sp>
            <p:grpSp>
              <p:nvGrpSpPr>
                <p:cNvPr id="6" name="Group 15"/>
                <p:cNvGrpSpPr>
                  <a:grpSpLocks/>
                </p:cNvGrpSpPr>
                <p:nvPr/>
              </p:nvGrpSpPr>
              <p:grpSpPr bwMode="auto">
                <a:xfrm>
                  <a:off x="2464" y="68"/>
                  <a:ext cx="1634" cy="420"/>
                  <a:chOff x="2464" y="68"/>
                  <a:chExt cx="1634" cy="420"/>
                </a:xfrm>
              </p:grpSpPr>
              <p:sp>
                <p:nvSpPr>
                  <p:cNvPr id="35858" name="AutoShape 16"/>
                  <p:cNvSpPr>
                    <a:spLocks noChangeArrowheads="1"/>
                  </p:cNvSpPr>
                  <p:nvPr/>
                </p:nvSpPr>
                <p:spPr bwMode="auto">
                  <a:xfrm>
                    <a:off x="2540" y="68"/>
                    <a:ext cx="1271" cy="241"/>
                  </a:xfrm>
                  <a:prstGeom prst="roundRect">
                    <a:avLst>
                      <a:gd name="adj" fmla="val 417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 altLang="hu-HU"/>
                  </a:p>
                </p:txBody>
              </p:sp>
              <p:grpSp>
                <p:nvGrpSpPr>
                  <p:cNvPr id="7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2464" y="68"/>
                    <a:ext cx="1634" cy="420"/>
                    <a:chOff x="2464" y="68"/>
                    <a:chExt cx="1634" cy="420"/>
                  </a:xfrm>
                </p:grpSpPr>
                <p:sp>
                  <p:nvSpPr>
                    <p:cNvPr id="35860" name="AutoShape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0" y="68"/>
                      <a:ext cx="1269" cy="240"/>
                    </a:xfrm>
                    <a:prstGeom prst="roundRect">
                      <a:avLst>
                        <a:gd name="adj" fmla="val 417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 altLang="hu-HU"/>
                    </a:p>
                  </p:txBody>
                </p:sp>
                <p:grpSp>
                  <p:nvGrpSpPr>
                    <p:cNvPr id="8" name="Group 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64" y="68"/>
                      <a:ext cx="1634" cy="420"/>
                      <a:chOff x="2464" y="68"/>
                      <a:chExt cx="1634" cy="420"/>
                    </a:xfrm>
                  </p:grpSpPr>
                  <p:sp>
                    <p:nvSpPr>
                      <p:cNvPr id="35862" name="AutoShap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0" y="68"/>
                        <a:ext cx="1269" cy="240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hu-HU" altLang="hu-HU"/>
                      </a:p>
                    </p:txBody>
                  </p:sp>
                  <p:sp>
                    <p:nvSpPr>
                      <p:cNvPr id="24" name="AutoShap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64" y="68"/>
                        <a:ext cx="1634" cy="420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algn="ctr" defTabSz="912813" hangingPunct="0">
                          <a:lnSpc>
                            <a:spcPts val="2563"/>
                          </a:lnSpc>
                          <a:buClr>
                            <a:srgbClr val="000000"/>
                          </a:buClr>
                          <a:buSzPct val="45000"/>
                          <a:buFont typeface="StarSymbol" charset="0"/>
                          <a:buNone/>
                          <a:tabLst>
                            <a:tab pos="0" algn="l"/>
                            <a:tab pos="457200" algn="l"/>
                            <a:tab pos="912813" algn="l"/>
                            <a:tab pos="1371600" algn="l"/>
                            <a:tab pos="1828800" algn="l"/>
                            <a:tab pos="2286000" algn="l"/>
                            <a:tab pos="2741613" algn="l"/>
                            <a:tab pos="3200400" algn="l"/>
                            <a:tab pos="3657600" algn="l"/>
                            <a:tab pos="4114800" algn="l"/>
                            <a:tab pos="4570413" algn="l"/>
                            <a:tab pos="5029200" algn="l"/>
                            <a:tab pos="5486400" algn="l"/>
                            <a:tab pos="5942013" algn="l"/>
                            <a:tab pos="6399213" algn="l"/>
                            <a:tab pos="6858000" algn="l"/>
                            <a:tab pos="7315200" algn="l"/>
                            <a:tab pos="7770813" algn="l"/>
                            <a:tab pos="8228013" algn="l"/>
                            <a:tab pos="8686800" algn="l"/>
                            <a:tab pos="9144000" algn="l"/>
                          </a:tabLst>
                          <a:defRPr/>
                        </a:pPr>
                        <a:r>
                          <a:rPr lang="hu-HU" b="1" dirty="0">
                            <a:solidFill>
                              <a:srgbClr val="000000"/>
                            </a:solidFill>
                            <a:cs typeface="+mn-cs"/>
                          </a:rPr>
                          <a:t>4. Trícium önellátás</a:t>
                        </a:r>
                      </a:p>
                      <a:p>
                        <a:pPr algn="ctr" defTabSz="912813" hangingPunct="0">
                          <a:lnSpc>
                            <a:spcPts val="2563"/>
                          </a:lnSpc>
                          <a:buClr>
                            <a:srgbClr val="000000"/>
                          </a:buClr>
                          <a:buSzPct val="45000"/>
                          <a:buFont typeface="StarSymbol" charset="0"/>
                          <a:buNone/>
                          <a:tabLst>
                            <a:tab pos="0" algn="l"/>
                            <a:tab pos="457200" algn="l"/>
                            <a:tab pos="912813" algn="l"/>
                            <a:tab pos="1371600" algn="l"/>
                            <a:tab pos="1828800" algn="l"/>
                            <a:tab pos="2286000" algn="l"/>
                            <a:tab pos="2741613" algn="l"/>
                            <a:tab pos="3200400" algn="l"/>
                            <a:tab pos="3657600" algn="l"/>
                            <a:tab pos="4114800" algn="l"/>
                            <a:tab pos="4570413" algn="l"/>
                            <a:tab pos="5029200" algn="l"/>
                            <a:tab pos="5486400" algn="l"/>
                            <a:tab pos="5942013" algn="l"/>
                            <a:tab pos="6399213" algn="l"/>
                            <a:tab pos="6858000" algn="l"/>
                            <a:tab pos="7315200" algn="l"/>
                            <a:tab pos="7770813" algn="l"/>
                            <a:tab pos="8228013" algn="l"/>
                            <a:tab pos="8686800" algn="l"/>
                            <a:tab pos="9144000" algn="l"/>
                          </a:tabLst>
                          <a:defRPr/>
                        </a:pPr>
                        <a:endParaRPr lang="hu-HU" dirty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ia számának helye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B1548E42-CCD0-48F3-A7A2-A8B609647702}" type="slidenum">
              <a:rPr lang="hu-HU" altLang="hu-HU" sz="1400"/>
              <a:pPr algn="r"/>
              <a:t>42</a:t>
            </a:fld>
            <a:endParaRPr lang="hu-HU" altLang="hu-HU" sz="1400"/>
          </a:p>
        </p:txBody>
      </p:sp>
      <p:sp>
        <p:nvSpPr>
          <p:cNvPr id="36867" name="Rectangle 2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36868" name="Picture 3" descr="bm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Line 4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36885" name="Rectangle 6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, 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</p:txBody>
        </p:sp>
        <p:sp>
          <p:nvSpPr>
            <p:cNvPr id="36886" name="Line 7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36871" name="Picture 8" descr="euratom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250" y="0"/>
            <a:ext cx="5397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Text Box 12"/>
          <p:cNvSpPr txBox="1">
            <a:spLocks noChangeArrowheads="1"/>
          </p:cNvSpPr>
          <p:nvPr/>
        </p:nvSpPr>
        <p:spPr bwMode="auto">
          <a:xfrm>
            <a:off x="0" y="482600"/>
            <a:ext cx="91440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 hangingPunct="0">
              <a:lnSpc>
                <a:spcPts val="2563"/>
              </a:lnSpc>
              <a:spcBef>
                <a:spcPts val="1188"/>
              </a:spcBef>
              <a:spcAft>
                <a:spcPts val="588"/>
              </a:spcAft>
              <a:buClr>
                <a:srgbClr val="000000"/>
              </a:buClr>
              <a:buSzPct val="45000"/>
              <a:tabLst>
                <a:tab pos="0" algn="l"/>
                <a:tab pos="457200" algn="l"/>
                <a:tab pos="912813" algn="l"/>
                <a:tab pos="1371600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0413" algn="l"/>
                <a:tab pos="5029200" algn="l"/>
                <a:tab pos="5486400" algn="l"/>
                <a:tab pos="5942013" algn="l"/>
                <a:tab pos="6399213" algn="l"/>
                <a:tab pos="6858000" algn="l"/>
                <a:tab pos="7315200" algn="l"/>
                <a:tab pos="7770813" algn="l"/>
                <a:tab pos="8228013" algn="l"/>
                <a:tab pos="8686800" algn="l"/>
                <a:tab pos="9144000" algn="l"/>
              </a:tabLst>
            </a:pPr>
            <a:r>
              <a:rPr lang="hu-HU" altLang="hu-HU" b="1">
                <a:solidFill>
                  <a:srgbClr val="000000"/>
                </a:solidFill>
              </a:rPr>
              <a:t>Tríciumszaporítás tesztelése az ITER-en</a:t>
            </a:r>
          </a:p>
        </p:txBody>
      </p:sp>
      <p:pic>
        <p:nvPicPr>
          <p:cNvPr id="36873" name="Kép 11" descr="TBM sys_2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1316038"/>
            <a:ext cx="8928100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4" name="Szövegdoboz 16"/>
          <p:cNvSpPr txBox="1">
            <a:spLocks noChangeArrowheads="1"/>
          </p:cNvSpPr>
          <p:nvPr/>
        </p:nvSpPr>
        <p:spPr bwMode="auto">
          <a:xfrm>
            <a:off x="107950" y="1308100"/>
            <a:ext cx="3433763" cy="10763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sz="1600" b="1">
                <a:latin typeface="Arial" pitchFamily="34" charset="0"/>
              </a:rPr>
              <a:t>Port cella:</a:t>
            </a:r>
          </a:p>
          <a:p>
            <a:pPr>
              <a:buFontTx/>
              <a:buChar char="•"/>
            </a:pPr>
            <a:r>
              <a:rPr lang="hu-HU" altLang="hu-HU" sz="1600" b="1">
                <a:latin typeface="Arial" pitchFamily="34" charset="0"/>
              </a:rPr>
              <a:t>Trícium kivonó rendszer</a:t>
            </a:r>
          </a:p>
          <a:p>
            <a:pPr>
              <a:buFontTx/>
              <a:buChar char="•"/>
            </a:pPr>
            <a:r>
              <a:rPr lang="hu-HU" altLang="hu-HU" sz="1600" b="1">
                <a:latin typeface="Arial" pitchFamily="34" charset="0"/>
              </a:rPr>
              <a:t>He hűtőkör</a:t>
            </a:r>
          </a:p>
          <a:p>
            <a:pPr>
              <a:buFontTx/>
              <a:buChar char="•"/>
            </a:pPr>
            <a:r>
              <a:rPr lang="hu-HU" altLang="hu-HU" sz="1600" b="1">
                <a:latin typeface="Arial" pitchFamily="34" charset="0"/>
              </a:rPr>
              <a:t>LiPb kör</a:t>
            </a:r>
          </a:p>
        </p:txBody>
      </p:sp>
      <p:sp>
        <p:nvSpPr>
          <p:cNvPr id="36875" name="Szövegdoboz 4"/>
          <p:cNvSpPr txBox="1">
            <a:spLocks noChangeArrowheads="1"/>
          </p:cNvSpPr>
          <p:nvPr/>
        </p:nvSpPr>
        <p:spPr bwMode="auto">
          <a:xfrm>
            <a:off x="8027988" y="5754688"/>
            <a:ext cx="9858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sz="1600" b="1">
                <a:latin typeface="Arial" pitchFamily="34" charset="0"/>
              </a:rPr>
              <a:t>2 TBM</a:t>
            </a:r>
          </a:p>
        </p:txBody>
      </p:sp>
      <p:sp>
        <p:nvSpPr>
          <p:cNvPr id="36876" name="Szövegdoboz 10"/>
          <p:cNvSpPr txBox="1">
            <a:spLocks noChangeArrowheads="1"/>
          </p:cNvSpPr>
          <p:nvPr/>
        </p:nvSpPr>
        <p:spPr bwMode="auto">
          <a:xfrm>
            <a:off x="4716463" y="5473700"/>
            <a:ext cx="22320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sz="1600" b="1">
                <a:latin typeface="Arial" pitchFamily="34" charset="0"/>
              </a:rPr>
              <a:t>rugalmas csőrendszer</a:t>
            </a:r>
          </a:p>
        </p:txBody>
      </p:sp>
      <p:sp>
        <p:nvSpPr>
          <p:cNvPr id="36877" name="Szövegdoboz 4"/>
          <p:cNvSpPr txBox="1">
            <a:spLocks noChangeArrowheads="1"/>
          </p:cNvSpPr>
          <p:nvPr/>
        </p:nvSpPr>
        <p:spPr bwMode="auto">
          <a:xfrm>
            <a:off x="7164388" y="5754688"/>
            <a:ext cx="7699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sz="1600" b="1">
                <a:latin typeface="Arial" pitchFamily="34" charset="0"/>
              </a:rPr>
              <a:t>pajzs</a:t>
            </a:r>
          </a:p>
        </p:txBody>
      </p:sp>
      <p:sp>
        <p:nvSpPr>
          <p:cNvPr id="36878" name="Line 18"/>
          <p:cNvSpPr>
            <a:spLocks noChangeShapeType="1"/>
          </p:cNvSpPr>
          <p:nvPr/>
        </p:nvSpPr>
        <p:spPr bwMode="auto">
          <a:xfrm flipV="1">
            <a:off x="7451725" y="5249863"/>
            <a:ext cx="649288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6879" name="Line 19"/>
          <p:cNvSpPr>
            <a:spLocks noChangeShapeType="1"/>
          </p:cNvSpPr>
          <p:nvPr/>
        </p:nvSpPr>
        <p:spPr bwMode="auto">
          <a:xfrm flipH="1" flipV="1">
            <a:off x="8316913" y="5106988"/>
            <a:ext cx="142875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6880" name="Line 20"/>
          <p:cNvSpPr>
            <a:spLocks noChangeShapeType="1"/>
          </p:cNvSpPr>
          <p:nvPr/>
        </p:nvSpPr>
        <p:spPr bwMode="auto">
          <a:xfrm flipV="1">
            <a:off x="8459788" y="4889500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6881" name="Line 21"/>
          <p:cNvSpPr>
            <a:spLocks noChangeShapeType="1"/>
          </p:cNvSpPr>
          <p:nvPr/>
        </p:nvSpPr>
        <p:spPr bwMode="auto">
          <a:xfrm flipV="1">
            <a:off x="5724525" y="4962525"/>
            <a:ext cx="142875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6882" name="Szövegdoboz 10"/>
          <p:cNvSpPr txBox="1">
            <a:spLocks noChangeArrowheads="1"/>
          </p:cNvSpPr>
          <p:nvPr/>
        </p:nvSpPr>
        <p:spPr bwMode="auto">
          <a:xfrm>
            <a:off x="395288" y="4748213"/>
            <a:ext cx="22320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sz="1600" b="1">
                <a:latin typeface="Arial" pitchFamily="34" charset="0"/>
              </a:rPr>
              <a:t>szállítórendszer</a:t>
            </a:r>
          </a:p>
        </p:txBody>
      </p:sp>
      <p:sp>
        <p:nvSpPr>
          <p:cNvPr id="36883" name="Line 25"/>
          <p:cNvSpPr>
            <a:spLocks noChangeShapeType="1"/>
          </p:cNvSpPr>
          <p:nvPr/>
        </p:nvSpPr>
        <p:spPr bwMode="auto">
          <a:xfrm flipV="1">
            <a:off x="1042988" y="4098925"/>
            <a:ext cx="433387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caspus.co.uk/images/iter_vvp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3681413"/>
            <a:ext cx="320992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Szövegdoboz 27"/>
          <p:cNvSpPr txBox="1">
            <a:spLocks noChangeArrowheads="1"/>
          </p:cNvSpPr>
          <p:nvPr/>
        </p:nvSpPr>
        <p:spPr bwMode="auto">
          <a:xfrm>
            <a:off x="2051050" y="6059488"/>
            <a:ext cx="5580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1800">
                <a:latin typeface="Arial" pitchFamily="34" charset="0"/>
              </a:rPr>
              <a:t>ITER Vacuum Vessel Pressure Suppression System </a:t>
            </a:r>
          </a:p>
          <a:p>
            <a:endParaRPr lang="hu-HU" altLang="hu-HU" sz="1800"/>
          </a:p>
        </p:txBody>
      </p:sp>
      <p:sp>
        <p:nvSpPr>
          <p:cNvPr id="3686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E92DF5-3591-4F2E-9508-CF45E8781B33}" type="slidenum">
              <a:rPr lang="hu-HU" smtClean="0"/>
              <a:pPr>
                <a:defRPr/>
              </a:pPr>
              <a:t>43</a:t>
            </a:fld>
            <a:endParaRPr lang="hu-HU" smtClean="0"/>
          </a:p>
        </p:txBody>
      </p:sp>
      <p:sp>
        <p:nvSpPr>
          <p:cNvPr id="37893" name="Rectangle 2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37894" name="Picture 3" descr="bme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Line 4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37915" name="Rectangle 6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, 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</p:txBody>
        </p:sp>
        <p:sp>
          <p:nvSpPr>
            <p:cNvPr id="37916" name="Line 7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37897" name="Picture 8" descr="euratom_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04250" y="0"/>
            <a:ext cx="5397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779713" y="509588"/>
            <a:ext cx="2792412" cy="792162"/>
            <a:chOff x="2164" y="60"/>
            <a:chExt cx="1757" cy="499"/>
          </a:xfrm>
        </p:grpSpPr>
        <p:sp>
          <p:nvSpPr>
            <p:cNvPr id="37901" name="AutoShape 7"/>
            <p:cNvSpPr>
              <a:spLocks noChangeArrowheads="1"/>
            </p:cNvSpPr>
            <p:nvPr/>
          </p:nvSpPr>
          <p:spPr bwMode="auto">
            <a:xfrm>
              <a:off x="2540" y="68"/>
              <a:ext cx="1279" cy="249"/>
            </a:xfrm>
            <a:prstGeom prst="roundRect">
              <a:avLst>
                <a:gd name="adj" fmla="val 403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hu-HU" altLang="hu-HU"/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2164" y="60"/>
              <a:ext cx="1757" cy="499"/>
              <a:chOff x="2164" y="60"/>
              <a:chExt cx="1757" cy="499"/>
            </a:xfrm>
          </p:grpSpPr>
          <p:sp>
            <p:nvSpPr>
              <p:cNvPr id="37903" name="AutoShape 9"/>
              <p:cNvSpPr>
                <a:spLocks noChangeArrowheads="1"/>
              </p:cNvSpPr>
              <p:nvPr/>
            </p:nvSpPr>
            <p:spPr bwMode="auto">
              <a:xfrm>
                <a:off x="2540" y="60"/>
                <a:ext cx="1274" cy="244"/>
              </a:xfrm>
              <a:prstGeom prst="roundRect">
                <a:avLst>
                  <a:gd name="adj" fmla="val 407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hu-HU" altLang="hu-HU"/>
              </a:p>
            </p:txBody>
          </p:sp>
          <p:grpSp>
            <p:nvGrpSpPr>
              <p:cNvPr id="5" name="Group 10"/>
              <p:cNvGrpSpPr>
                <a:grpSpLocks/>
              </p:cNvGrpSpPr>
              <p:nvPr/>
            </p:nvGrpSpPr>
            <p:grpSpPr bwMode="auto">
              <a:xfrm>
                <a:off x="2164" y="68"/>
                <a:ext cx="1757" cy="491"/>
                <a:chOff x="2164" y="68"/>
                <a:chExt cx="1757" cy="491"/>
              </a:xfrm>
            </p:grpSpPr>
            <p:sp>
              <p:nvSpPr>
                <p:cNvPr id="37905" name="AutoShape 11"/>
                <p:cNvSpPr>
                  <a:spLocks noChangeArrowheads="1"/>
                </p:cNvSpPr>
                <p:nvPr/>
              </p:nvSpPr>
              <p:spPr bwMode="auto">
                <a:xfrm>
                  <a:off x="2540" y="68"/>
                  <a:ext cx="1270" cy="240"/>
                </a:xfrm>
                <a:prstGeom prst="roundRect">
                  <a:avLst>
                    <a:gd name="adj" fmla="val 417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hu-HU" altLang="hu-HU"/>
                </a:p>
              </p:txBody>
            </p:sp>
            <p:grpSp>
              <p:nvGrpSpPr>
                <p:cNvPr id="6" name="Group 12"/>
                <p:cNvGrpSpPr>
                  <a:grpSpLocks/>
                </p:cNvGrpSpPr>
                <p:nvPr/>
              </p:nvGrpSpPr>
              <p:grpSpPr bwMode="auto">
                <a:xfrm>
                  <a:off x="2164" y="68"/>
                  <a:ext cx="1757" cy="491"/>
                  <a:chOff x="2164" y="68"/>
                  <a:chExt cx="1757" cy="491"/>
                </a:xfrm>
              </p:grpSpPr>
              <p:sp>
                <p:nvSpPr>
                  <p:cNvPr id="37907" name="AutoShape 13"/>
                  <p:cNvSpPr>
                    <a:spLocks noChangeArrowheads="1"/>
                  </p:cNvSpPr>
                  <p:nvPr/>
                </p:nvSpPr>
                <p:spPr bwMode="auto">
                  <a:xfrm>
                    <a:off x="2540" y="68"/>
                    <a:ext cx="1267" cy="237"/>
                  </a:xfrm>
                  <a:prstGeom prst="roundRect">
                    <a:avLst>
                      <a:gd name="adj" fmla="val 421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hu-HU" altLang="hu-HU"/>
                  </a:p>
                </p:txBody>
              </p:sp>
              <p:grpSp>
                <p:nvGrpSpPr>
                  <p:cNvPr id="7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2164" y="68"/>
                    <a:ext cx="1757" cy="491"/>
                    <a:chOff x="2164" y="68"/>
                    <a:chExt cx="1757" cy="491"/>
                  </a:xfrm>
                </p:grpSpPr>
                <p:sp>
                  <p:nvSpPr>
                    <p:cNvPr id="37909" name="AutoShape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0" y="68"/>
                      <a:ext cx="1264" cy="235"/>
                    </a:xfrm>
                    <a:prstGeom prst="roundRect">
                      <a:avLst>
                        <a:gd name="adj" fmla="val 426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/>
                      <a:endParaRPr lang="hu-HU" altLang="hu-HU"/>
                    </a:p>
                  </p:txBody>
                </p:sp>
                <p:grpSp>
                  <p:nvGrpSpPr>
                    <p:cNvPr id="8" name="Group 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64" y="68"/>
                      <a:ext cx="1757" cy="491"/>
                      <a:chOff x="2164" y="68"/>
                      <a:chExt cx="1757" cy="491"/>
                    </a:xfrm>
                  </p:grpSpPr>
                  <p:sp>
                    <p:nvSpPr>
                      <p:cNvPr id="37911" name="AutoShap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0" y="68"/>
                        <a:ext cx="1263" cy="234"/>
                      </a:xfrm>
                      <a:prstGeom prst="roundRect">
                        <a:avLst>
                          <a:gd name="adj" fmla="val 426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algn="ctr"/>
                        <a:endParaRPr lang="hu-HU" altLang="hu-HU"/>
                      </a:p>
                    </p:txBody>
                  </p:sp>
                  <p:grpSp>
                    <p:nvGrpSpPr>
                      <p:cNvPr id="9" name="Group 1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164" y="68"/>
                        <a:ext cx="1757" cy="491"/>
                        <a:chOff x="2164" y="68"/>
                        <a:chExt cx="1757" cy="491"/>
                      </a:xfrm>
                    </p:grpSpPr>
                    <p:sp>
                      <p:nvSpPr>
                        <p:cNvPr id="37913" name="AutoShap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40" y="68"/>
                          <a:ext cx="1263" cy="234"/>
                        </a:xfrm>
                        <a:prstGeom prst="roundRect">
                          <a:avLst>
                            <a:gd name="adj" fmla="val 426"/>
                          </a:avLst>
                        </a:prstGeom>
                        <a:noFill/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algn="ctr"/>
                          <a:endParaRPr lang="hu-HU" altLang="hu-HU"/>
                        </a:p>
                      </p:txBody>
                    </p:sp>
                    <p:sp>
                      <p:nvSpPr>
                        <p:cNvPr id="37914" name="AutoShap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64" y="68"/>
                          <a:ext cx="1757" cy="491"/>
                        </a:xfrm>
                        <a:prstGeom prst="roundRect">
                          <a:avLst>
                            <a:gd name="adj" fmla="val 426"/>
                          </a:avLst>
                        </a:prstGeom>
                        <a:noFill/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algn="ctr" defTabSz="912813" hangingPunct="0">
                            <a:lnSpc>
                              <a:spcPts val="2563"/>
                            </a:lnSpc>
                            <a:spcBef>
                              <a:spcPts val="1188"/>
                            </a:spcBef>
                            <a:spcAft>
                              <a:spcPts val="588"/>
                            </a:spcAft>
                            <a:buClr>
                              <a:srgbClr val="000000"/>
                            </a:buClr>
                            <a:buSzPct val="45000"/>
                            <a:tabLst>
                              <a:tab pos="0" algn="l"/>
                              <a:tab pos="457200" algn="l"/>
                              <a:tab pos="912813" algn="l"/>
                              <a:tab pos="1371600" algn="l"/>
                              <a:tab pos="1828800" algn="l"/>
                              <a:tab pos="2286000" algn="l"/>
                              <a:tab pos="2741613" algn="l"/>
                              <a:tab pos="3200400" algn="l"/>
                              <a:tab pos="3657600" algn="l"/>
                              <a:tab pos="4114800" algn="l"/>
                              <a:tab pos="4570413" algn="l"/>
                              <a:tab pos="5029200" algn="l"/>
                              <a:tab pos="5486400" algn="l"/>
                              <a:tab pos="5942013" algn="l"/>
                              <a:tab pos="6399213" algn="l"/>
                              <a:tab pos="6858000" algn="l"/>
                              <a:tab pos="7315200" algn="l"/>
                              <a:tab pos="7770813" algn="l"/>
                              <a:tab pos="8228013" algn="l"/>
                              <a:tab pos="8686800" algn="l"/>
                              <a:tab pos="9144000" algn="l"/>
                            </a:tabLst>
                          </a:pPr>
                          <a:r>
                            <a:rPr lang="hu-HU" altLang="hu-HU" b="1">
                              <a:solidFill>
                                <a:srgbClr val="000000"/>
                              </a:solidFill>
                            </a:rPr>
                            <a:t>5. Inherens biztonság</a:t>
                          </a:r>
                        </a:p>
                        <a:p>
                          <a:pPr algn="ctr" defTabSz="912813" hangingPunct="0">
                            <a:spcAft>
                              <a:spcPct val="20000"/>
                            </a:spcAft>
                            <a:buClr>
                              <a:srgbClr val="000000"/>
                            </a:buClr>
                            <a:buSzPct val="45000"/>
                            <a:tabLst>
                              <a:tab pos="0" algn="l"/>
                              <a:tab pos="457200" algn="l"/>
                              <a:tab pos="912813" algn="l"/>
                              <a:tab pos="1371600" algn="l"/>
                              <a:tab pos="1828800" algn="l"/>
                              <a:tab pos="2286000" algn="l"/>
                              <a:tab pos="2741613" algn="l"/>
                              <a:tab pos="3200400" algn="l"/>
                              <a:tab pos="3657600" algn="l"/>
                              <a:tab pos="4114800" algn="l"/>
                              <a:tab pos="4570413" algn="l"/>
                              <a:tab pos="5029200" algn="l"/>
                              <a:tab pos="5486400" algn="l"/>
                              <a:tab pos="5942013" algn="l"/>
                              <a:tab pos="6399213" algn="l"/>
                              <a:tab pos="6858000" algn="l"/>
                              <a:tab pos="7315200" algn="l"/>
                              <a:tab pos="7770813" algn="l"/>
                              <a:tab pos="8228013" algn="l"/>
                              <a:tab pos="8686800" algn="l"/>
                              <a:tab pos="9144000" algn="l"/>
                            </a:tabLst>
                          </a:pPr>
                          <a:endParaRPr lang="hu-HU" altLang="hu-HU">
                            <a:latin typeface="Arial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</p:grpSp>
        </p:grpSp>
      </p:grpSp>
      <p:sp>
        <p:nvSpPr>
          <p:cNvPr id="27" name="AutoShape 22"/>
          <p:cNvSpPr>
            <a:spLocks noChangeArrowheads="1"/>
          </p:cNvSpPr>
          <p:nvPr/>
        </p:nvSpPr>
        <p:spPr bwMode="auto">
          <a:xfrm>
            <a:off x="215900" y="1341438"/>
            <a:ext cx="7920038" cy="3938587"/>
          </a:xfrm>
          <a:prstGeom prst="roundRect">
            <a:avLst>
              <a:gd name="adj" fmla="val 42"/>
            </a:avLst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marL="457200" indent="-4572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b="1" u="sng" dirty="0">
                <a:latin typeface="Arial" pitchFamily="34" charset="0"/>
                <a:cs typeface="+mn-cs"/>
              </a:rPr>
              <a:t>Cél:</a:t>
            </a:r>
          </a:p>
          <a:p>
            <a:pPr marL="457200" indent="-4572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dirty="0">
                <a:latin typeface="Arial" pitchFamily="34" charset="0"/>
                <a:cs typeface="+mn-cs"/>
              </a:rPr>
              <a:t>Passzív biztonsági filozófia érvényesítése a kezdetektől</a:t>
            </a:r>
          </a:p>
          <a:p>
            <a:pPr marL="457200" indent="-4572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hu-HU" sz="2000" dirty="0">
              <a:latin typeface="Arial" pitchFamily="34" charset="0"/>
              <a:cs typeface="+mn-cs"/>
            </a:endParaRPr>
          </a:p>
          <a:p>
            <a:pPr hangingPunct="0">
              <a:spcAft>
                <a:spcPct val="20000"/>
              </a:spcAft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b="1" u="sng" dirty="0">
                <a:latin typeface="Arial" pitchFamily="34" charset="0"/>
                <a:cs typeface="+mn-cs"/>
              </a:rPr>
              <a:t>Eszközök:</a:t>
            </a:r>
          </a:p>
          <a:p>
            <a:pPr marL="342900" indent="-3429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b="1" dirty="0">
                <a:latin typeface="Arial" pitchFamily="34" charset="0"/>
                <a:cs typeface="+mn-cs"/>
              </a:rPr>
              <a:t>ITER nukleáris engedélyeztetése kapcsán már bizonyítani kellett az inherens biztonság meglétét.</a:t>
            </a:r>
          </a:p>
          <a:p>
            <a:pPr marL="342900" indent="-3429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dirty="0">
                <a:latin typeface="Arial" pitchFamily="34" charset="0"/>
                <a:cs typeface="+mn-cs"/>
              </a:rPr>
              <a:t>Kevés anyag a reakciótérben</a:t>
            </a:r>
          </a:p>
          <a:p>
            <a:pPr marL="342900" indent="-3429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dirty="0">
                <a:latin typeface="Arial" pitchFamily="34" charset="0"/>
                <a:cs typeface="+mn-cs"/>
              </a:rPr>
              <a:t>Hiba esetén azonnal leáll</a:t>
            </a:r>
          </a:p>
          <a:p>
            <a:pPr marL="342900" indent="-3429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dirty="0">
                <a:latin typeface="Arial" pitchFamily="34" charset="0"/>
                <a:cs typeface="+mn-cs"/>
              </a:rPr>
              <a:t>Vákuumkamra az e</a:t>
            </a:r>
            <a:r>
              <a:rPr lang="en-US" sz="2000" dirty="0">
                <a:latin typeface="Arial" pitchFamily="34" charset="0"/>
                <a:cs typeface="+mn-cs"/>
              </a:rPr>
              <a:t>l</a:t>
            </a:r>
            <a:r>
              <a:rPr lang="hu-HU" sz="2000" dirty="0" err="1">
                <a:latin typeface="Arial" pitchFamily="34" charset="0"/>
                <a:cs typeface="+mn-cs"/>
              </a:rPr>
              <a:t>sődleges</a:t>
            </a:r>
            <a:r>
              <a:rPr lang="hu-HU" sz="2000" dirty="0">
                <a:latin typeface="Arial" pitchFamily="34" charset="0"/>
                <a:cs typeface="+mn-cs"/>
              </a:rPr>
              <a:t> mérnöki gát</a:t>
            </a:r>
          </a:p>
          <a:p>
            <a:pPr marL="342900" indent="-3429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dirty="0">
                <a:latin typeface="Arial" pitchFamily="34" charset="0"/>
                <a:cs typeface="+mn-cs"/>
              </a:rPr>
              <a:t>Mélységi védelem</a:t>
            </a:r>
          </a:p>
          <a:p>
            <a:pPr marL="342900" indent="-3429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b="1" dirty="0">
                <a:latin typeface="Arial" pitchFamily="34" charset="0"/>
                <a:cs typeface="+mn-cs"/>
              </a:rPr>
              <a:t>Trícium-kezelésben kell fejlődni!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ADE96-C876-4345-B0F1-D37F4432BE25}" type="slidenum">
              <a:rPr lang="hu-HU" smtClean="0"/>
              <a:pPr>
                <a:defRPr/>
              </a:pPr>
              <a:t>44</a:t>
            </a:fld>
            <a:endParaRPr lang="hu-HU" smtClean="0"/>
          </a:p>
        </p:txBody>
      </p:sp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38916" name="Picture 3" descr="bm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Line 4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38938" name="Rectangle 6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, 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</p:txBody>
        </p:sp>
        <p:sp>
          <p:nvSpPr>
            <p:cNvPr id="38939" name="Line 7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38919" name="Picture 8" descr="euratom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250" y="0"/>
            <a:ext cx="5397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009900" y="509588"/>
            <a:ext cx="2828925" cy="1235075"/>
            <a:chOff x="2540" y="60"/>
            <a:chExt cx="1781" cy="778"/>
          </a:xfrm>
        </p:grpSpPr>
        <p:sp>
          <p:nvSpPr>
            <p:cNvPr id="38924" name="AutoShape 7"/>
            <p:cNvSpPr>
              <a:spLocks noChangeArrowheads="1"/>
            </p:cNvSpPr>
            <p:nvPr/>
          </p:nvSpPr>
          <p:spPr bwMode="auto">
            <a:xfrm>
              <a:off x="2540" y="68"/>
              <a:ext cx="1279" cy="249"/>
            </a:xfrm>
            <a:prstGeom prst="roundRect">
              <a:avLst>
                <a:gd name="adj" fmla="val 403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hu-HU" altLang="hu-HU"/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2540" y="60"/>
              <a:ext cx="1781" cy="778"/>
              <a:chOff x="2540" y="60"/>
              <a:chExt cx="1781" cy="778"/>
            </a:xfrm>
          </p:grpSpPr>
          <p:sp>
            <p:nvSpPr>
              <p:cNvPr id="38926" name="AutoShape 9"/>
              <p:cNvSpPr>
                <a:spLocks noChangeArrowheads="1"/>
              </p:cNvSpPr>
              <p:nvPr/>
            </p:nvSpPr>
            <p:spPr bwMode="auto">
              <a:xfrm>
                <a:off x="2540" y="60"/>
                <a:ext cx="1274" cy="244"/>
              </a:xfrm>
              <a:prstGeom prst="roundRect">
                <a:avLst>
                  <a:gd name="adj" fmla="val 407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hu-HU" altLang="hu-HU"/>
              </a:p>
            </p:txBody>
          </p:sp>
          <p:grpSp>
            <p:nvGrpSpPr>
              <p:cNvPr id="5" name="Group 10"/>
              <p:cNvGrpSpPr>
                <a:grpSpLocks/>
              </p:cNvGrpSpPr>
              <p:nvPr/>
            </p:nvGrpSpPr>
            <p:grpSpPr bwMode="auto">
              <a:xfrm>
                <a:off x="2540" y="68"/>
                <a:ext cx="1781" cy="770"/>
                <a:chOff x="2540" y="68"/>
                <a:chExt cx="1781" cy="770"/>
              </a:xfrm>
            </p:grpSpPr>
            <p:sp>
              <p:nvSpPr>
                <p:cNvPr id="38928" name="AutoShape 11"/>
                <p:cNvSpPr>
                  <a:spLocks noChangeArrowheads="1"/>
                </p:cNvSpPr>
                <p:nvPr/>
              </p:nvSpPr>
              <p:spPr bwMode="auto">
                <a:xfrm>
                  <a:off x="2540" y="68"/>
                  <a:ext cx="1270" cy="240"/>
                </a:xfrm>
                <a:prstGeom prst="roundRect">
                  <a:avLst>
                    <a:gd name="adj" fmla="val 417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hu-HU" altLang="hu-HU"/>
                </a:p>
              </p:txBody>
            </p:sp>
            <p:grpSp>
              <p:nvGrpSpPr>
                <p:cNvPr id="6" name="Group 12"/>
                <p:cNvGrpSpPr>
                  <a:grpSpLocks/>
                </p:cNvGrpSpPr>
                <p:nvPr/>
              </p:nvGrpSpPr>
              <p:grpSpPr bwMode="auto">
                <a:xfrm>
                  <a:off x="2540" y="68"/>
                  <a:ext cx="1781" cy="770"/>
                  <a:chOff x="2540" y="68"/>
                  <a:chExt cx="1781" cy="770"/>
                </a:xfrm>
              </p:grpSpPr>
              <p:sp>
                <p:nvSpPr>
                  <p:cNvPr id="38930" name="AutoShape 13"/>
                  <p:cNvSpPr>
                    <a:spLocks noChangeArrowheads="1"/>
                  </p:cNvSpPr>
                  <p:nvPr/>
                </p:nvSpPr>
                <p:spPr bwMode="auto">
                  <a:xfrm>
                    <a:off x="2540" y="68"/>
                    <a:ext cx="1267" cy="237"/>
                  </a:xfrm>
                  <a:prstGeom prst="roundRect">
                    <a:avLst>
                      <a:gd name="adj" fmla="val 421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hu-HU" altLang="hu-HU"/>
                  </a:p>
                </p:txBody>
              </p:sp>
              <p:grpSp>
                <p:nvGrpSpPr>
                  <p:cNvPr id="7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2540" y="68"/>
                    <a:ext cx="1781" cy="770"/>
                    <a:chOff x="2540" y="68"/>
                    <a:chExt cx="1781" cy="770"/>
                  </a:xfrm>
                </p:grpSpPr>
                <p:sp>
                  <p:nvSpPr>
                    <p:cNvPr id="38932" name="AutoShape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0" y="68"/>
                      <a:ext cx="1264" cy="235"/>
                    </a:xfrm>
                    <a:prstGeom prst="roundRect">
                      <a:avLst>
                        <a:gd name="adj" fmla="val 426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/>
                      <a:endParaRPr lang="hu-HU" altLang="hu-HU"/>
                    </a:p>
                  </p:txBody>
                </p:sp>
                <p:grpSp>
                  <p:nvGrpSpPr>
                    <p:cNvPr id="8" name="Group 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40" y="68"/>
                      <a:ext cx="1781" cy="770"/>
                      <a:chOff x="2540" y="68"/>
                      <a:chExt cx="1781" cy="770"/>
                    </a:xfrm>
                  </p:grpSpPr>
                  <p:sp>
                    <p:nvSpPr>
                      <p:cNvPr id="38934" name="AutoShap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0" y="68"/>
                        <a:ext cx="1263" cy="234"/>
                      </a:xfrm>
                      <a:prstGeom prst="roundRect">
                        <a:avLst>
                          <a:gd name="adj" fmla="val 426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algn="ctr"/>
                        <a:endParaRPr lang="hu-HU" altLang="hu-HU"/>
                      </a:p>
                    </p:txBody>
                  </p:sp>
                  <p:grpSp>
                    <p:nvGrpSpPr>
                      <p:cNvPr id="9" name="Group 1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540" y="68"/>
                        <a:ext cx="1781" cy="770"/>
                        <a:chOff x="2540" y="68"/>
                        <a:chExt cx="1781" cy="770"/>
                      </a:xfrm>
                    </p:grpSpPr>
                    <p:sp>
                      <p:nvSpPr>
                        <p:cNvPr id="38936" name="AutoShap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40" y="68"/>
                          <a:ext cx="1263" cy="234"/>
                        </a:xfrm>
                        <a:prstGeom prst="roundRect">
                          <a:avLst>
                            <a:gd name="adj" fmla="val 426"/>
                          </a:avLst>
                        </a:prstGeom>
                        <a:noFill/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algn="ctr"/>
                          <a:endParaRPr lang="hu-HU" altLang="hu-HU"/>
                        </a:p>
                      </p:txBody>
                    </p:sp>
                    <p:sp>
                      <p:nvSpPr>
                        <p:cNvPr id="38937" name="AutoShap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725" y="68"/>
                          <a:ext cx="1596" cy="770"/>
                        </a:xfrm>
                        <a:prstGeom prst="roundRect">
                          <a:avLst>
                            <a:gd name="adj" fmla="val 426"/>
                          </a:avLst>
                        </a:prstGeom>
                        <a:noFill/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algn="ctr" defTabSz="912813" hangingPunct="0">
                            <a:lnSpc>
                              <a:spcPts val="2563"/>
                            </a:lnSpc>
                            <a:spcBef>
                              <a:spcPts val="1188"/>
                            </a:spcBef>
                            <a:spcAft>
                              <a:spcPts val="588"/>
                            </a:spcAft>
                            <a:buClr>
                              <a:srgbClr val="000000"/>
                            </a:buClr>
                            <a:buSzPct val="45000"/>
                            <a:tabLst>
                              <a:tab pos="0" algn="l"/>
                              <a:tab pos="457200" algn="l"/>
                              <a:tab pos="912813" algn="l"/>
                              <a:tab pos="1371600" algn="l"/>
                              <a:tab pos="1828800" algn="l"/>
                              <a:tab pos="2286000" algn="l"/>
                              <a:tab pos="2741613" algn="l"/>
                              <a:tab pos="3200400" algn="l"/>
                              <a:tab pos="3657600" algn="l"/>
                              <a:tab pos="4114800" algn="l"/>
                              <a:tab pos="4570413" algn="l"/>
                              <a:tab pos="5029200" algn="l"/>
                              <a:tab pos="5486400" algn="l"/>
                              <a:tab pos="5942013" algn="l"/>
                              <a:tab pos="6399213" algn="l"/>
                              <a:tab pos="6858000" algn="l"/>
                              <a:tab pos="7315200" algn="l"/>
                              <a:tab pos="7770813" algn="l"/>
                              <a:tab pos="8228013" algn="l"/>
                              <a:tab pos="8686800" algn="l"/>
                              <a:tab pos="9144000" algn="l"/>
                            </a:tabLst>
                          </a:pPr>
                          <a:r>
                            <a:rPr lang="hu-HU" altLang="hu-HU" b="1">
                              <a:solidFill>
                                <a:srgbClr val="000000"/>
                              </a:solidFill>
                            </a:rPr>
                            <a:t>6. DEMO tervezése</a:t>
                          </a:r>
                        </a:p>
                        <a:p>
                          <a:pPr algn="ctr" defTabSz="912813" hangingPunct="0">
                            <a:spcAft>
                              <a:spcPct val="20000"/>
                            </a:spcAft>
                            <a:buClr>
                              <a:srgbClr val="000000"/>
                            </a:buClr>
                            <a:buSzPct val="45000"/>
                            <a:tabLst>
                              <a:tab pos="0" algn="l"/>
                              <a:tab pos="457200" algn="l"/>
                              <a:tab pos="912813" algn="l"/>
                              <a:tab pos="1371600" algn="l"/>
                              <a:tab pos="1828800" algn="l"/>
                              <a:tab pos="2286000" algn="l"/>
                              <a:tab pos="2741613" algn="l"/>
                              <a:tab pos="3200400" algn="l"/>
                              <a:tab pos="3657600" algn="l"/>
                              <a:tab pos="4114800" algn="l"/>
                              <a:tab pos="4570413" algn="l"/>
                              <a:tab pos="5029200" algn="l"/>
                              <a:tab pos="5486400" algn="l"/>
                              <a:tab pos="5942013" algn="l"/>
                              <a:tab pos="6399213" algn="l"/>
                              <a:tab pos="6858000" algn="l"/>
                              <a:tab pos="7315200" algn="l"/>
                              <a:tab pos="7770813" algn="l"/>
                              <a:tab pos="8228013" algn="l"/>
                              <a:tab pos="8686800" algn="l"/>
                              <a:tab pos="9144000" algn="l"/>
                            </a:tabLst>
                          </a:pPr>
                          <a:endParaRPr lang="hu-HU" altLang="hu-HU">
                            <a:latin typeface="Arial" pitchFamily="34" charset="0"/>
                          </a:endParaRPr>
                        </a:p>
                        <a:p>
                          <a:pPr algn="ctr" defTabSz="912813" hangingPunct="0">
                            <a:spcAft>
                              <a:spcPct val="20000"/>
                            </a:spcAft>
                            <a:buClr>
                              <a:srgbClr val="000000"/>
                            </a:buClr>
                            <a:buSzPct val="45000"/>
                            <a:tabLst>
                              <a:tab pos="0" algn="l"/>
                              <a:tab pos="457200" algn="l"/>
                              <a:tab pos="912813" algn="l"/>
                              <a:tab pos="1371600" algn="l"/>
                              <a:tab pos="1828800" algn="l"/>
                              <a:tab pos="2286000" algn="l"/>
                              <a:tab pos="2741613" algn="l"/>
                              <a:tab pos="3200400" algn="l"/>
                              <a:tab pos="3657600" algn="l"/>
                              <a:tab pos="4114800" algn="l"/>
                              <a:tab pos="4570413" algn="l"/>
                              <a:tab pos="5029200" algn="l"/>
                              <a:tab pos="5486400" algn="l"/>
                              <a:tab pos="5942013" algn="l"/>
                              <a:tab pos="6399213" algn="l"/>
                              <a:tab pos="6858000" algn="l"/>
                              <a:tab pos="7315200" algn="l"/>
                              <a:tab pos="7770813" algn="l"/>
                              <a:tab pos="8228013" algn="l"/>
                              <a:tab pos="8686800" algn="l"/>
                              <a:tab pos="9144000" algn="l"/>
                            </a:tabLst>
                          </a:pPr>
                          <a:endParaRPr lang="hu-HU" altLang="hu-HU">
                            <a:latin typeface="Arial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</p:grpSp>
        </p:grpSp>
      </p:grpSp>
      <p:sp>
        <p:nvSpPr>
          <p:cNvPr id="27" name="AutoShape 22"/>
          <p:cNvSpPr>
            <a:spLocks noChangeArrowheads="1"/>
          </p:cNvSpPr>
          <p:nvPr/>
        </p:nvSpPr>
        <p:spPr bwMode="auto">
          <a:xfrm>
            <a:off x="215900" y="1341438"/>
            <a:ext cx="7920038" cy="4184650"/>
          </a:xfrm>
          <a:prstGeom prst="roundRect">
            <a:avLst>
              <a:gd name="adj" fmla="val 42"/>
            </a:avLst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marL="457200" indent="-4572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b="1" u="sng" dirty="0">
                <a:latin typeface="Arial" pitchFamily="34" charset="0"/>
                <a:cs typeface="+mn-cs"/>
              </a:rPr>
              <a:t>Cél:</a:t>
            </a:r>
          </a:p>
          <a:p>
            <a:pPr marL="457200" indent="-4572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dirty="0">
                <a:latin typeface="Arial" pitchFamily="34" charset="0"/>
                <a:cs typeface="+mn-cs"/>
              </a:rPr>
              <a:t>ITER építés tapasztalatai alapján DEMO rendszerszintű tervezés és részrendszerek fejlesztése.</a:t>
            </a:r>
          </a:p>
          <a:p>
            <a:pPr marL="457200" indent="-4572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hu-HU" sz="2000" dirty="0">
              <a:latin typeface="Arial" pitchFamily="34" charset="0"/>
              <a:cs typeface="+mn-cs"/>
            </a:endParaRPr>
          </a:p>
          <a:p>
            <a:pPr hangingPunct="0">
              <a:spcAft>
                <a:spcPct val="20000"/>
              </a:spcAft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b="1" u="sng" dirty="0">
                <a:latin typeface="Arial" pitchFamily="34" charset="0"/>
                <a:cs typeface="+mn-cs"/>
              </a:rPr>
              <a:t>Eszközök:</a:t>
            </a:r>
          </a:p>
          <a:p>
            <a:pPr marL="342900" indent="-3429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dirty="0">
                <a:latin typeface="Arial" pitchFamily="34" charset="0"/>
                <a:cs typeface="+mn-cs"/>
              </a:rPr>
              <a:t>ITER tapasztalatok</a:t>
            </a:r>
          </a:p>
          <a:p>
            <a:pPr marL="342900" indent="-3429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dirty="0">
                <a:latin typeface="Arial" pitchFamily="34" charset="0"/>
                <a:cs typeface="+mn-cs"/>
              </a:rPr>
              <a:t>Fűtések hatásfokának javítása </a:t>
            </a:r>
          </a:p>
          <a:p>
            <a:pPr marL="342900" indent="-3429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b="1" dirty="0">
                <a:latin typeface="Arial" pitchFamily="34" charset="0"/>
                <a:cs typeface="+mn-cs"/>
              </a:rPr>
              <a:t>Leállási idők minimalizálása </a:t>
            </a:r>
            <a:br>
              <a:rPr lang="hu-HU" sz="2000" b="1" dirty="0">
                <a:latin typeface="Arial" pitchFamily="34" charset="0"/>
                <a:cs typeface="+mn-cs"/>
              </a:rPr>
            </a:br>
            <a:r>
              <a:rPr lang="hu-HU" sz="2000" b="1" dirty="0">
                <a:latin typeface="Arial" pitchFamily="34" charset="0"/>
                <a:cs typeface="+mn-cs"/>
              </a:rPr>
              <a:t>nagy cserélhető elemekkel.</a:t>
            </a:r>
          </a:p>
          <a:p>
            <a:pPr marL="342900" indent="-3429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dirty="0">
                <a:latin typeface="Arial" pitchFamily="34" charset="0"/>
                <a:cs typeface="+mn-cs"/>
              </a:rPr>
              <a:t>Távvezérelt karbantartás, </a:t>
            </a:r>
            <a:br>
              <a:rPr lang="hu-HU" sz="2000" dirty="0">
                <a:latin typeface="Arial" pitchFamily="34" charset="0"/>
                <a:cs typeface="+mn-cs"/>
              </a:rPr>
            </a:br>
            <a:r>
              <a:rPr lang="hu-HU" sz="2000" dirty="0">
                <a:latin typeface="Arial" pitchFamily="34" charset="0"/>
                <a:cs typeface="+mn-cs"/>
              </a:rPr>
              <a:t>forrókamrák</a:t>
            </a:r>
          </a:p>
          <a:p>
            <a:pPr marL="342900" indent="-3429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dirty="0">
                <a:latin typeface="Arial" pitchFamily="34" charset="0"/>
                <a:cs typeface="+mn-cs"/>
              </a:rPr>
              <a:t>Szeparációs vákuumszivattyú</a:t>
            </a:r>
          </a:p>
        </p:txBody>
      </p:sp>
      <p:pic>
        <p:nvPicPr>
          <p:cNvPr id="38922" name="Picture 27" descr="FUSION POWER PLANTsmall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2775" y="3033713"/>
            <a:ext cx="4551363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51F50-2D13-4F06-AD86-4A1CF4D2E60E}" type="slidenum">
              <a:rPr lang="hu-HU" smtClean="0"/>
              <a:pPr>
                <a:defRPr/>
              </a:pPr>
              <a:t>45</a:t>
            </a:fld>
            <a:endParaRPr lang="hu-HU" smtClean="0"/>
          </a:p>
        </p:txBody>
      </p:sp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39940" name="Picture 3" descr="bm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Line 4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39962" name="Rectangle 6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, 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  <a:p>
              <a:pPr algn="ctr">
                <a:spcBef>
                  <a:spcPct val="20000"/>
                </a:spcBef>
              </a:pPr>
              <a:endParaRPr lang="hu-HU" altLang="hu-HU" sz="1600" b="1" dirty="0"/>
            </a:p>
          </p:txBody>
        </p:sp>
        <p:sp>
          <p:nvSpPr>
            <p:cNvPr id="39963" name="Line 7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39943" name="Picture 8" descr="euratom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250" y="0"/>
            <a:ext cx="5397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566988" y="520700"/>
            <a:ext cx="4265612" cy="1679575"/>
            <a:chOff x="2512" y="60"/>
            <a:chExt cx="2685" cy="1058"/>
          </a:xfrm>
        </p:grpSpPr>
        <p:sp>
          <p:nvSpPr>
            <p:cNvPr id="39948" name="AutoShape 7"/>
            <p:cNvSpPr>
              <a:spLocks noChangeArrowheads="1"/>
            </p:cNvSpPr>
            <p:nvPr/>
          </p:nvSpPr>
          <p:spPr bwMode="auto">
            <a:xfrm>
              <a:off x="2540" y="68"/>
              <a:ext cx="1279" cy="249"/>
            </a:xfrm>
            <a:prstGeom prst="roundRect">
              <a:avLst>
                <a:gd name="adj" fmla="val 403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hu-HU" altLang="hu-HU"/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2512" y="60"/>
              <a:ext cx="2685" cy="1058"/>
              <a:chOff x="2512" y="60"/>
              <a:chExt cx="2685" cy="1058"/>
            </a:xfrm>
          </p:grpSpPr>
          <p:sp>
            <p:nvSpPr>
              <p:cNvPr id="39950" name="AutoShape 9"/>
              <p:cNvSpPr>
                <a:spLocks noChangeArrowheads="1"/>
              </p:cNvSpPr>
              <p:nvPr/>
            </p:nvSpPr>
            <p:spPr bwMode="auto">
              <a:xfrm>
                <a:off x="2540" y="60"/>
                <a:ext cx="1274" cy="244"/>
              </a:xfrm>
              <a:prstGeom prst="roundRect">
                <a:avLst>
                  <a:gd name="adj" fmla="val 407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hu-HU" altLang="hu-HU"/>
              </a:p>
            </p:txBody>
          </p:sp>
          <p:grpSp>
            <p:nvGrpSpPr>
              <p:cNvPr id="5" name="Group 10"/>
              <p:cNvGrpSpPr>
                <a:grpSpLocks/>
              </p:cNvGrpSpPr>
              <p:nvPr/>
            </p:nvGrpSpPr>
            <p:grpSpPr bwMode="auto">
              <a:xfrm>
                <a:off x="2512" y="68"/>
                <a:ext cx="2685" cy="1050"/>
                <a:chOff x="2512" y="68"/>
                <a:chExt cx="2685" cy="1050"/>
              </a:xfrm>
            </p:grpSpPr>
            <p:sp>
              <p:nvSpPr>
                <p:cNvPr id="39952" name="AutoShape 11"/>
                <p:cNvSpPr>
                  <a:spLocks noChangeArrowheads="1"/>
                </p:cNvSpPr>
                <p:nvPr/>
              </p:nvSpPr>
              <p:spPr bwMode="auto">
                <a:xfrm>
                  <a:off x="2540" y="68"/>
                  <a:ext cx="1270" cy="240"/>
                </a:xfrm>
                <a:prstGeom prst="roundRect">
                  <a:avLst>
                    <a:gd name="adj" fmla="val 417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hu-HU" altLang="hu-HU"/>
                </a:p>
              </p:txBody>
            </p:sp>
            <p:grpSp>
              <p:nvGrpSpPr>
                <p:cNvPr id="6" name="Group 12"/>
                <p:cNvGrpSpPr>
                  <a:grpSpLocks/>
                </p:cNvGrpSpPr>
                <p:nvPr/>
              </p:nvGrpSpPr>
              <p:grpSpPr bwMode="auto">
                <a:xfrm>
                  <a:off x="2512" y="68"/>
                  <a:ext cx="2685" cy="1050"/>
                  <a:chOff x="2512" y="68"/>
                  <a:chExt cx="2685" cy="1050"/>
                </a:xfrm>
              </p:grpSpPr>
              <p:sp>
                <p:nvSpPr>
                  <p:cNvPr id="39954" name="AutoShape 13"/>
                  <p:cNvSpPr>
                    <a:spLocks noChangeArrowheads="1"/>
                  </p:cNvSpPr>
                  <p:nvPr/>
                </p:nvSpPr>
                <p:spPr bwMode="auto">
                  <a:xfrm>
                    <a:off x="2540" y="68"/>
                    <a:ext cx="1267" cy="237"/>
                  </a:xfrm>
                  <a:prstGeom prst="roundRect">
                    <a:avLst>
                      <a:gd name="adj" fmla="val 421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hu-HU" altLang="hu-HU"/>
                  </a:p>
                </p:txBody>
              </p:sp>
              <p:grpSp>
                <p:nvGrpSpPr>
                  <p:cNvPr id="7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2512" y="68"/>
                    <a:ext cx="2685" cy="1050"/>
                    <a:chOff x="2512" y="68"/>
                    <a:chExt cx="2685" cy="1050"/>
                  </a:xfrm>
                </p:grpSpPr>
                <p:sp>
                  <p:nvSpPr>
                    <p:cNvPr id="39956" name="AutoShape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0" y="68"/>
                      <a:ext cx="1264" cy="235"/>
                    </a:xfrm>
                    <a:prstGeom prst="roundRect">
                      <a:avLst>
                        <a:gd name="adj" fmla="val 426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/>
                      <a:endParaRPr lang="hu-HU" altLang="hu-HU"/>
                    </a:p>
                  </p:txBody>
                </p:sp>
                <p:grpSp>
                  <p:nvGrpSpPr>
                    <p:cNvPr id="8" name="Group 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12" y="68"/>
                      <a:ext cx="2685" cy="1050"/>
                      <a:chOff x="2512" y="68"/>
                      <a:chExt cx="2685" cy="1050"/>
                    </a:xfrm>
                  </p:grpSpPr>
                  <p:sp>
                    <p:nvSpPr>
                      <p:cNvPr id="39958" name="AutoShap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0" y="68"/>
                        <a:ext cx="1263" cy="234"/>
                      </a:xfrm>
                      <a:prstGeom prst="roundRect">
                        <a:avLst>
                          <a:gd name="adj" fmla="val 426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algn="ctr"/>
                        <a:endParaRPr lang="hu-HU" altLang="hu-HU"/>
                      </a:p>
                    </p:txBody>
                  </p:sp>
                  <p:grpSp>
                    <p:nvGrpSpPr>
                      <p:cNvPr id="9" name="Group 1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512" y="68"/>
                        <a:ext cx="2685" cy="1050"/>
                        <a:chOff x="2512" y="68"/>
                        <a:chExt cx="2685" cy="1050"/>
                      </a:xfrm>
                    </p:grpSpPr>
                    <p:sp>
                      <p:nvSpPr>
                        <p:cNvPr id="39960" name="AutoShap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40" y="68"/>
                          <a:ext cx="1263" cy="234"/>
                        </a:xfrm>
                        <a:prstGeom prst="roundRect">
                          <a:avLst>
                            <a:gd name="adj" fmla="val 426"/>
                          </a:avLst>
                        </a:prstGeom>
                        <a:noFill/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algn="ctr"/>
                          <a:endParaRPr lang="hu-HU" altLang="hu-HU"/>
                        </a:p>
                      </p:txBody>
                    </p:sp>
                    <p:sp>
                      <p:nvSpPr>
                        <p:cNvPr id="39961" name="AutoShap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12" y="68"/>
                          <a:ext cx="2685" cy="1050"/>
                        </a:xfrm>
                        <a:prstGeom prst="roundRect">
                          <a:avLst>
                            <a:gd name="adj" fmla="val 426"/>
                          </a:avLst>
                        </a:prstGeom>
                        <a:noFill/>
                        <a:ln w="9525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 wrap="none" lIns="0" tIns="0" rIns="0" bIns="0">
                          <a:spAutoFit/>
                        </a:bodyPr>
                        <a:lstStyle/>
                        <a:p>
                          <a:pPr algn="ctr" defTabSz="912813" hangingPunct="0">
                            <a:lnSpc>
                              <a:spcPts val="2563"/>
                            </a:lnSpc>
                            <a:spcBef>
                              <a:spcPts val="1188"/>
                            </a:spcBef>
                            <a:spcAft>
                              <a:spcPts val="588"/>
                            </a:spcAft>
                            <a:buClr>
                              <a:srgbClr val="000000"/>
                            </a:buClr>
                            <a:buSzPct val="45000"/>
                            <a:tabLst>
                              <a:tab pos="0" algn="l"/>
                              <a:tab pos="457200" algn="l"/>
                              <a:tab pos="912813" algn="l"/>
                              <a:tab pos="1371600" algn="l"/>
                              <a:tab pos="1828800" algn="l"/>
                              <a:tab pos="2286000" algn="l"/>
                              <a:tab pos="2741613" algn="l"/>
                              <a:tab pos="3200400" algn="l"/>
                              <a:tab pos="3657600" algn="l"/>
                              <a:tab pos="4114800" algn="l"/>
                              <a:tab pos="4570413" algn="l"/>
                              <a:tab pos="5029200" algn="l"/>
                              <a:tab pos="5486400" algn="l"/>
                              <a:tab pos="5942013" algn="l"/>
                              <a:tab pos="6399213" algn="l"/>
                              <a:tab pos="6858000" algn="l"/>
                              <a:tab pos="7315200" algn="l"/>
                              <a:tab pos="7770813" algn="l"/>
                              <a:tab pos="8228013" algn="l"/>
                              <a:tab pos="8686800" algn="l"/>
                              <a:tab pos="9144000" algn="l"/>
                            </a:tabLst>
                          </a:pPr>
                          <a:r>
                            <a:rPr lang="hu-HU" altLang="hu-HU" b="1">
                              <a:solidFill>
                                <a:srgbClr val="000000"/>
                              </a:solidFill>
                            </a:rPr>
                            <a:t>7. Költséghatékony technológiák</a:t>
                          </a:r>
                        </a:p>
                        <a:p>
                          <a:pPr algn="ctr" defTabSz="912813" hangingPunct="0">
                            <a:spcAft>
                              <a:spcPct val="20000"/>
                            </a:spcAft>
                            <a:buClr>
                              <a:srgbClr val="000000"/>
                            </a:buClr>
                            <a:buSzPct val="45000"/>
                            <a:tabLst>
                              <a:tab pos="0" algn="l"/>
                              <a:tab pos="457200" algn="l"/>
                              <a:tab pos="912813" algn="l"/>
                              <a:tab pos="1371600" algn="l"/>
                              <a:tab pos="1828800" algn="l"/>
                              <a:tab pos="2286000" algn="l"/>
                              <a:tab pos="2741613" algn="l"/>
                              <a:tab pos="3200400" algn="l"/>
                              <a:tab pos="3657600" algn="l"/>
                              <a:tab pos="4114800" algn="l"/>
                              <a:tab pos="4570413" algn="l"/>
                              <a:tab pos="5029200" algn="l"/>
                              <a:tab pos="5486400" algn="l"/>
                              <a:tab pos="5942013" algn="l"/>
                              <a:tab pos="6399213" algn="l"/>
                              <a:tab pos="6858000" algn="l"/>
                              <a:tab pos="7315200" algn="l"/>
                              <a:tab pos="7770813" algn="l"/>
                              <a:tab pos="8228013" algn="l"/>
                              <a:tab pos="8686800" algn="l"/>
                              <a:tab pos="9144000" algn="l"/>
                            </a:tabLst>
                          </a:pPr>
                          <a:endParaRPr lang="hu-HU" altLang="hu-HU">
                            <a:latin typeface="Arial" pitchFamily="34" charset="0"/>
                          </a:endParaRPr>
                        </a:p>
                        <a:p>
                          <a:pPr algn="ctr" defTabSz="912813" hangingPunct="0">
                            <a:spcAft>
                              <a:spcPct val="20000"/>
                            </a:spcAft>
                            <a:buClr>
                              <a:srgbClr val="000000"/>
                            </a:buClr>
                            <a:buSzPct val="45000"/>
                            <a:tabLst>
                              <a:tab pos="0" algn="l"/>
                              <a:tab pos="457200" algn="l"/>
                              <a:tab pos="912813" algn="l"/>
                              <a:tab pos="1371600" algn="l"/>
                              <a:tab pos="1828800" algn="l"/>
                              <a:tab pos="2286000" algn="l"/>
                              <a:tab pos="2741613" algn="l"/>
                              <a:tab pos="3200400" algn="l"/>
                              <a:tab pos="3657600" algn="l"/>
                              <a:tab pos="4114800" algn="l"/>
                              <a:tab pos="4570413" algn="l"/>
                              <a:tab pos="5029200" algn="l"/>
                              <a:tab pos="5486400" algn="l"/>
                              <a:tab pos="5942013" algn="l"/>
                              <a:tab pos="6399213" algn="l"/>
                              <a:tab pos="6858000" algn="l"/>
                              <a:tab pos="7315200" algn="l"/>
                              <a:tab pos="7770813" algn="l"/>
                              <a:tab pos="8228013" algn="l"/>
                              <a:tab pos="8686800" algn="l"/>
                              <a:tab pos="9144000" algn="l"/>
                            </a:tabLst>
                          </a:pPr>
                          <a:endParaRPr lang="hu-HU" altLang="hu-HU">
                            <a:latin typeface="Arial" pitchFamily="34" charset="0"/>
                          </a:endParaRPr>
                        </a:p>
                        <a:p>
                          <a:pPr algn="ctr" defTabSz="912813" hangingPunct="0">
                            <a:spcAft>
                              <a:spcPct val="20000"/>
                            </a:spcAft>
                            <a:buClr>
                              <a:srgbClr val="000000"/>
                            </a:buClr>
                            <a:buSzPct val="45000"/>
                            <a:tabLst>
                              <a:tab pos="0" algn="l"/>
                              <a:tab pos="457200" algn="l"/>
                              <a:tab pos="912813" algn="l"/>
                              <a:tab pos="1371600" algn="l"/>
                              <a:tab pos="1828800" algn="l"/>
                              <a:tab pos="2286000" algn="l"/>
                              <a:tab pos="2741613" algn="l"/>
                              <a:tab pos="3200400" algn="l"/>
                              <a:tab pos="3657600" algn="l"/>
                              <a:tab pos="4114800" algn="l"/>
                              <a:tab pos="4570413" algn="l"/>
                              <a:tab pos="5029200" algn="l"/>
                              <a:tab pos="5486400" algn="l"/>
                              <a:tab pos="5942013" algn="l"/>
                              <a:tab pos="6399213" algn="l"/>
                              <a:tab pos="6858000" algn="l"/>
                              <a:tab pos="7315200" algn="l"/>
                              <a:tab pos="7770813" algn="l"/>
                              <a:tab pos="8228013" algn="l"/>
                              <a:tab pos="8686800" algn="l"/>
                              <a:tab pos="9144000" algn="l"/>
                            </a:tabLst>
                          </a:pPr>
                          <a:endParaRPr lang="hu-HU" altLang="hu-HU">
                            <a:latin typeface="Arial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</p:grpSp>
        </p:grpSp>
      </p:grpSp>
      <p:sp>
        <p:nvSpPr>
          <p:cNvPr id="27" name="AutoShape 22"/>
          <p:cNvSpPr>
            <a:spLocks noChangeArrowheads="1"/>
          </p:cNvSpPr>
          <p:nvPr/>
        </p:nvSpPr>
        <p:spPr bwMode="auto">
          <a:xfrm>
            <a:off x="215900" y="1341438"/>
            <a:ext cx="6372225" cy="3876675"/>
          </a:xfrm>
          <a:prstGeom prst="roundRect">
            <a:avLst>
              <a:gd name="adj" fmla="val 42"/>
            </a:avLst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marL="457200" indent="-4572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b="1" u="sng" dirty="0">
                <a:latin typeface="Arial" pitchFamily="34" charset="0"/>
                <a:cs typeface="+mn-cs"/>
              </a:rPr>
              <a:t>Cél:</a:t>
            </a:r>
          </a:p>
          <a:p>
            <a:pPr marL="457200" indent="-4572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dirty="0">
                <a:latin typeface="Arial" pitchFamily="34" charset="0"/>
                <a:cs typeface="+mn-cs"/>
              </a:rPr>
              <a:t>Energiaár versenyképességét javító technológiák.</a:t>
            </a:r>
          </a:p>
          <a:p>
            <a:pPr marL="457200" indent="-4572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hu-HU" sz="2000" dirty="0">
              <a:latin typeface="Arial" pitchFamily="34" charset="0"/>
              <a:cs typeface="+mn-cs"/>
            </a:endParaRPr>
          </a:p>
          <a:p>
            <a:pPr hangingPunct="0">
              <a:spcAft>
                <a:spcPct val="20000"/>
              </a:spcAft>
              <a:buClr>
                <a:srgbClr val="000000"/>
              </a:buClr>
              <a:buSzPct val="4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b="1" u="sng" dirty="0">
                <a:latin typeface="Arial" pitchFamily="34" charset="0"/>
                <a:cs typeface="+mn-cs"/>
              </a:rPr>
              <a:t>Eszközök:</a:t>
            </a:r>
          </a:p>
          <a:p>
            <a:pPr marL="342900" indent="-3429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b="1" dirty="0" err="1">
                <a:latin typeface="Arial" pitchFamily="34" charset="0"/>
                <a:cs typeface="+mn-cs"/>
              </a:rPr>
              <a:t>Magashőmérsékletű</a:t>
            </a:r>
            <a:r>
              <a:rPr lang="hu-HU" sz="2000" b="1" dirty="0">
                <a:latin typeface="Arial" pitchFamily="34" charset="0"/>
                <a:cs typeface="+mn-cs"/>
              </a:rPr>
              <a:t> szupravezető technológia</a:t>
            </a:r>
            <a:r>
              <a:rPr lang="hu-HU" sz="2000" dirty="0">
                <a:latin typeface="Arial" pitchFamily="34" charset="0"/>
                <a:cs typeface="+mn-cs"/>
              </a:rPr>
              <a:t> alkalmazása</a:t>
            </a:r>
          </a:p>
          <a:p>
            <a:pPr marL="342900" indent="-3429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dirty="0">
                <a:latin typeface="Arial" pitchFamily="34" charset="0"/>
                <a:cs typeface="+mn-cs"/>
              </a:rPr>
              <a:t>Erőműméret csökkentése</a:t>
            </a:r>
          </a:p>
          <a:p>
            <a:pPr marL="342900" indent="-3429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dirty="0">
                <a:latin typeface="Arial" pitchFamily="34" charset="0"/>
                <a:cs typeface="+mn-cs"/>
              </a:rPr>
              <a:t>Magas hőmérsékletű hűtőkör</a:t>
            </a:r>
          </a:p>
          <a:p>
            <a:pPr marL="342900" indent="-3429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dirty="0">
                <a:latin typeface="Arial" pitchFamily="34" charset="0"/>
                <a:cs typeface="+mn-cs"/>
              </a:rPr>
              <a:t>Beruházási költségek optimalizálása</a:t>
            </a:r>
          </a:p>
          <a:p>
            <a:pPr marL="342900" indent="-342900" hangingPunct="0">
              <a:spcAft>
                <a:spcPct val="2000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sz="2000" dirty="0">
                <a:latin typeface="Arial" pitchFamily="34" charset="0"/>
                <a:cs typeface="+mn-cs"/>
              </a:rPr>
              <a:t>Fűtés hatásfokának javítása – kevesebb visszatáplált energia</a:t>
            </a:r>
          </a:p>
        </p:txBody>
      </p:sp>
      <p:pic>
        <p:nvPicPr>
          <p:cNvPr id="39946" name="Picture 2" descr="http://online.wsj.com/media/Superconducting_Cables_art_200v_200905131706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025" y="2097088"/>
            <a:ext cx="2339975" cy="332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0CDBFC-5E33-4C48-831E-017BA8ED912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148" name="Rectangle 11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6149" name="Picture 12" descr="bm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574675" y="368660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6171" name="Rectangle 4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en-GB" altLang="hu-HU" sz="1600" b="1" dirty="0" smtClean="0">
                  <a:solidFill>
                    <a:srgbClr val="000000"/>
                  </a:solidFill>
                </a:rPr>
                <a:t>, 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en-GB" altLang="hu-HU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6172" name="Line 5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3542908" y="619125"/>
            <a:ext cx="2362626" cy="433388"/>
            <a:chOff x="2330" y="45"/>
            <a:chExt cx="1490" cy="273"/>
          </a:xfrm>
        </p:grpSpPr>
        <p:sp>
          <p:nvSpPr>
            <p:cNvPr id="6159" name="AutoShape 20"/>
            <p:cNvSpPr>
              <a:spLocks noChangeArrowheads="1"/>
            </p:cNvSpPr>
            <p:nvPr/>
          </p:nvSpPr>
          <p:spPr bwMode="auto">
            <a:xfrm>
              <a:off x="2540" y="68"/>
              <a:ext cx="1280" cy="250"/>
            </a:xfrm>
            <a:prstGeom prst="roundRect">
              <a:avLst>
                <a:gd name="adj" fmla="val 398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 altLang="hu-HU">
                <a:solidFill>
                  <a:srgbClr val="000000"/>
                </a:solidFill>
              </a:endParaRPr>
            </a:p>
          </p:txBody>
        </p:sp>
        <p:grpSp>
          <p:nvGrpSpPr>
            <p:cNvPr id="4" name="Group 21"/>
            <p:cNvGrpSpPr>
              <a:grpSpLocks/>
            </p:cNvGrpSpPr>
            <p:nvPr/>
          </p:nvGrpSpPr>
          <p:grpSpPr bwMode="auto">
            <a:xfrm>
              <a:off x="2330" y="45"/>
              <a:ext cx="1486" cy="269"/>
              <a:chOff x="2330" y="45"/>
              <a:chExt cx="1486" cy="269"/>
            </a:xfrm>
          </p:grpSpPr>
          <p:sp>
            <p:nvSpPr>
              <p:cNvPr id="6161" name="AutoShape 22"/>
              <p:cNvSpPr>
                <a:spLocks noChangeArrowheads="1"/>
              </p:cNvSpPr>
              <p:nvPr/>
            </p:nvSpPr>
            <p:spPr bwMode="auto">
              <a:xfrm>
                <a:off x="2540" y="68"/>
                <a:ext cx="1276" cy="246"/>
              </a:xfrm>
              <a:prstGeom prst="roundRect">
                <a:avLst>
                  <a:gd name="adj" fmla="val 40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altLang="hu-HU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5" name="Group 23"/>
              <p:cNvGrpSpPr>
                <a:grpSpLocks/>
              </p:cNvGrpSpPr>
              <p:nvPr/>
            </p:nvGrpSpPr>
            <p:grpSpPr bwMode="auto">
              <a:xfrm>
                <a:off x="2330" y="45"/>
                <a:ext cx="1483" cy="266"/>
                <a:chOff x="2330" y="45"/>
                <a:chExt cx="1483" cy="266"/>
              </a:xfrm>
            </p:grpSpPr>
            <p:sp>
              <p:nvSpPr>
                <p:cNvPr id="6163" name="AutoShape 24"/>
                <p:cNvSpPr>
                  <a:spLocks noChangeArrowheads="1"/>
                </p:cNvSpPr>
                <p:nvPr/>
              </p:nvSpPr>
              <p:spPr bwMode="auto">
                <a:xfrm>
                  <a:off x="2540" y="68"/>
                  <a:ext cx="1273" cy="243"/>
                </a:xfrm>
                <a:prstGeom prst="roundRect">
                  <a:avLst>
                    <a:gd name="adj" fmla="val 412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 altLang="hu-HU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6" name="Group 25"/>
                <p:cNvGrpSpPr>
                  <a:grpSpLocks/>
                </p:cNvGrpSpPr>
                <p:nvPr/>
              </p:nvGrpSpPr>
              <p:grpSpPr bwMode="auto">
                <a:xfrm>
                  <a:off x="2330" y="45"/>
                  <a:ext cx="1481" cy="264"/>
                  <a:chOff x="2330" y="45"/>
                  <a:chExt cx="1481" cy="264"/>
                </a:xfrm>
              </p:grpSpPr>
              <p:sp>
                <p:nvSpPr>
                  <p:cNvPr id="6165" name="AutoShape 26"/>
                  <p:cNvSpPr>
                    <a:spLocks noChangeArrowheads="1"/>
                  </p:cNvSpPr>
                  <p:nvPr/>
                </p:nvSpPr>
                <p:spPr bwMode="auto">
                  <a:xfrm>
                    <a:off x="2540" y="68"/>
                    <a:ext cx="1271" cy="241"/>
                  </a:xfrm>
                  <a:prstGeom prst="roundRect">
                    <a:avLst>
                      <a:gd name="adj" fmla="val 417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 altLang="hu-HU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7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2330" y="45"/>
                    <a:ext cx="1479" cy="263"/>
                    <a:chOff x="2330" y="45"/>
                    <a:chExt cx="1479" cy="263"/>
                  </a:xfrm>
                </p:grpSpPr>
                <p:sp>
                  <p:nvSpPr>
                    <p:cNvPr id="6167" name="AutoShap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0" y="68"/>
                      <a:ext cx="1269" cy="240"/>
                    </a:xfrm>
                    <a:prstGeom prst="roundRect">
                      <a:avLst>
                        <a:gd name="adj" fmla="val 417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 altLang="hu-HU">
                        <a:solidFill>
                          <a:srgbClr val="000000"/>
                        </a:solidFill>
                      </a:endParaRPr>
                    </a:p>
                  </p:txBody>
                </p:sp>
                <p:grpSp>
                  <p:nvGrpSpPr>
                    <p:cNvPr id="8" name="Group 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330" y="45"/>
                      <a:ext cx="1479" cy="263"/>
                      <a:chOff x="2330" y="45"/>
                      <a:chExt cx="1479" cy="263"/>
                    </a:xfrm>
                  </p:grpSpPr>
                  <p:sp>
                    <p:nvSpPr>
                      <p:cNvPr id="6169" name="AutoShape 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0" y="68"/>
                        <a:ext cx="1269" cy="240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hu-HU" altLang="hu-HU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6170" name="AutoShape 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330" y="45"/>
                        <a:ext cx="1290" cy="210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algn="ctr" defTabSz="912813" hangingPunct="0">
                          <a:lnSpc>
                            <a:spcPts val="2563"/>
                          </a:lnSpc>
                          <a:spcBef>
                            <a:spcPts val="1188"/>
                          </a:spcBef>
                          <a:spcAft>
                            <a:spcPts val="588"/>
                          </a:spcAft>
                          <a:buClr>
                            <a:srgbClr val="000000"/>
                          </a:buClr>
                          <a:buSzPct val="45000"/>
                          <a:tabLst>
                            <a:tab pos="0" algn="l"/>
                            <a:tab pos="457200" algn="l"/>
                            <a:tab pos="912813" algn="l"/>
                            <a:tab pos="1371600" algn="l"/>
                            <a:tab pos="1828800" algn="l"/>
                            <a:tab pos="2286000" algn="l"/>
                            <a:tab pos="2741613" algn="l"/>
                            <a:tab pos="3200400" algn="l"/>
                            <a:tab pos="3657600" algn="l"/>
                            <a:tab pos="4114800" algn="l"/>
                            <a:tab pos="4570413" algn="l"/>
                            <a:tab pos="5029200" algn="l"/>
                            <a:tab pos="5486400" algn="l"/>
                            <a:tab pos="5942013" algn="l"/>
                            <a:tab pos="6399213" algn="l"/>
                            <a:tab pos="6858000" algn="l"/>
                            <a:tab pos="7315200" algn="l"/>
                            <a:tab pos="7770813" algn="l"/>
                            <a:tab pos="8228013" algn="l"/>
                            <a:tab pos="8686800" algn="l"/>
                            <a:tab pos="9144000" algn="l"/>
                          </a:tabLst>
                        </a:pPr>
                        <a:r>
                          <a:rPr lang="hu-HU" altLang="hu-HU" b="1" dirty="0" smtClean="0">
                            <a:solidFill>
                              <a:srgbClr val="000000"/>
                            </a:solidFill>
                          </a:rPr>
                          <a:t>BME TTK NTI</a:t>
                        </a:r>
                        <a:endParaRPr lang="en-GB" altLang="hu-HU" b="1" dirty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</p:grpSp>
            </p:grpSp>
          </p:grpSp>
        </p:grpSp>
      </p:grpSp>
      <p:sp>
        <p:nvSpPr>
          <p:cNvPr id="6153" name="Szövegdoboz 1"/>
          <p:cNvSpPr txBox="1">
            <a:spLocks noChangeArrowheads="1"/>
          </p:cNvSpPr>
          <p:nvPr/>
        </p:nvSpPr>
        <p:spPr bwMode="auto">
          <a:xfrm>
            <a:off x="384175" y="1232756"/>
            <a:ext cx="3539753" cy="512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hu-HU" altLang="hu-HU" sz="2000" b="1" dirty="0" smtClean="0"/>
              <a:t>1782</a:t>
            </a:r>
            <a:r>
              <a:rPr lang="hu-HU" altLang="hu-HU" sz="2000" dirty="0" smtClean="0"/>
              <a:t>. augusztus 30-án alapította II. József akkor még </a:t>
            </a:r>
            <a:r>
              <a:rPr lang="hu-HU" altLang="hu-HU" sz="2000" dirty="0" err="1" smtClean="0"/>
              <a:t>Institutum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Geometricum</a:t>
            </a:r>
            <a:r>
              <a:rPr lang="hu-HU" altLang="hu-HU" sz="2000" dirty="0" smtClean="0"/>
              <a:t> néven.</a:t>
            </a:r>
          </a:p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hu-HU" altLang="hu-HU" sz="2000" b="1" dirty="0" smtClean="0"/>
              <a:t>matematikát és fizikát</a:t>
            </a:r>
            <a:r>
              <a:rPr lang="hu-HU" altLang="hu-HU" sz="2000" dirty="0" smtClean="0"/>
              <a:t> az egyetem alapítása óta tanítanak</a:t>
            </a:r>
          </a:p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hu-HU" altLang="hu-HU" sz="2000" dirty="0" smtClean="0"/>
              <a:t>a különböző matematika és fizika tanszékek először intézetekbe tömörültek, majd megalakult a </a:t>
            </a:r>
            <a:r>
              <a:rPr lang="hu-HU" altLang="hu-HU" sz="2000" b="1" dirty="0" smtClean="0"/>
              <a:t>Természettudományi Kar.</a:t>
            </a:r>
            <a:endParaRPr lang="hu-HU" altLang="hu-HU" sz="2000" b="1" dirty="0"/>
          </a:p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hu-HU" altLang="hu-HU" sz="2000" dirty="0" smtClean="0"/>
              <a:t>három intézetből, és egy különálló tanszékből áll:</a:t>
            </a:r>
          </a:p>
          <a:p>
            <a:pPr lvl="1">
              <a:spcBef>
                <a:spcPts val="0"/>
              </a:spcBef>
              <a:buFont typeface="Wingdings" pitchFamily="2" charset="2"/>
              <a:buChar char="Ø"/>
            </a:pPr>
            <a:r>
              <a:rPr lang="hu-HU" altLang="hu-HU" sz="1800" dirty="0" smtClean="0"/>
              <a:t>Matematikai Intézet</a:t>
            </a:r>
          </a:p>
          <a:p>
            <a:pPr lvl="1">
              <a:spcBef>
                <a:spcPts val="0"/>
              </a:spcBef>
              <a:buFont typeface="Wingdings" pitchFamily="2" charset="2"/>
              <a:buChar char="Ø"/>
            </a:pPr>
            <a:r>
              <a:rPr lang="hu-HU" altLang="hu-HU" sz="1800" dirty="0" smtClean="0"/>
              <a:t>Fizikai Intézet </a:t>
            </a:r>
          </a:p>
          <a:p>
            <a:pPr lvl="1">
              <a:spcBef>
                <a:spcPts val="0"/>
              </a:spcBef>
              <a:buFont typeface="Wingdings" pitchFamily="2" charset="2"/>
              <a:buChar char="Ø"/>
            </a:pPr>
            <a:r>
              <a:rPr lang="hu-HU" altLang="hu-HU" sz="1800" b="1" dirty="0" smtClean="0"/>
              <a:t>Nukleáris Technikai Intézet</a:t>
            </a:r>
          </a:p>
          <a:p>
            <a:pPr lvl="1">
              <a:spcBef>
                <a:spcPts val="0"/>
              </a:spcBef>
              <a:buFont typeface="Wingdings" pitchFamily="2" charset="2"/>
              <a:buChar char="Ø"/>
            </a:pPr>
            <a:r>
              <a:rPr lang="hu-HU" altLang="hu-HU" sz="1800" dirty="0" smtClean="0"/>
              <a:t>Kognitív Tudományi Tanszék</a:t>
            </a:r>
            <a:endParaRPr lang="hu-HU" altLang="hu-HU" sz="1800" dirty="0"/>
          </a:p>
        </p:txBody>
      </p:sp>
      <p:pic>
        <p:nvPicPr>
          <p:cNvPr id="6154" name="Picture 2" descr="logo_lef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913" y="0"/>
            <a:ext cx="9937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Kép 4"/>
          <p:cNvPicPr>
            <a:picLocks noChangeAspect="1"/>
          </p:cNvPicPr>
          <p:nvPr/>
        </p:nvPicPr>
        <p:blipFill>
          <a:blip r:embed="rId5" cstate="print"/>
          <a:srcRect t="28870"/>
          <a:stretch>
            <a:fillRect/>
          </a:stretch>
        </p:blipFill>
        <p:spPr bwMode="auto">
          <a:xfrm>
            <a:off x="4139952" y="1268760"/>
            <a:ext cx="4859871" cy="14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5"/>
          <p:cNvPicPr>
            <a:picLocks noChangeAspect="1"/>
          </p:cNvPicPr>
          <p:nvPr/>
        </p:nvPicPr>
        <p:blipFill>
          <a:blip r:embed="rId6" cstate="print"/>
          <a:srcRect t="2" b="6665"/>
          <a:stretch>
            <a:fillRect/>
          </a:stretch>
        </p:blipFill>
        <p:spPr bwMode="auto">
          <a:xfrm>
            <a:off x="7289172" y="2924944"/>
            <a:ext cx="1726389" cy="162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Kép 3"/>
          <p:cNvPicPr>
            <a:picLocks noChangeAspect="1"/>
          </p:cNvPicPr>
          <p:nvPr/>
        </p:nvPicPr>
        <p:blipFill>
          <a:blip r:embed="rId7" cstate="print"/>
          <a:srcRect t="28333"/>
          <a:stretch>
            <a:fillRect/>
          </a:stretch>
        </p:blipFill>
        <p:spPr bwMode="auto">
          <a:xfrm>
            <a:off x="4283968" y="4581128"/>
            <a:ext cx="3549893" cy="190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0CDBFC-5E33-4C48-831E-017BA8ED912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148" name="Rectangle 11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6149" name="Picture 12" descr="bm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574675" y="368660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6171" name="Rectangle 4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en-GB" altLang="hu-HU" sz="1600" b="1" dirty="0" smtClean="0">
                  <a:solidFill>
                    <a:srgbClr val="000000"/>
                  </a:solidFill>
                </a:rPr>
                <a:t>, 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en-GB" altLang="hu-HU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6172" name="Line 5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3187719" y="691356"/>
            <a:ext cx="2757452" cy="433388"/>
            <a:chOff x="2106" y="45"/>
            <a:chExt cx="1739" cy="273"/>
          </a:xfrm>
        </p:grpSpPr>
        <p:sp>
          <p:nvSpPr>
            <p:cNvPr id="6159" name="AutoShape 20"/>
            <p:cNvSpPr>
              <a:spLocks noChangeArrowheads="1"/>
            </p:cNvSpPr>
            <p:nvPr/>
          </p:nvSpPr>
          <p:spPr bwMode="auto">
            <a:xfrm>
              <a:off x="2540" y="68"/>
              <a:ext cx="1280" cy="250"/>
            </a:xfrm>
            <a:prstGeom prst="roundRect">
              <a:avLst>
                <a:gd name="adj" fmla="val 398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 altLang="hu-HU">
                <a:solidFill>
                  <a:srgbClr val="000000"/>
                </a:solidFill>
              </a:endParaRPr>
            </a:p>
          </p:txBody>
        </p:sp>
        <p:grpSp>
          <p:nvGrpSpPr>
            <p:cNvPr id="4" name="Group 21"/>
            <p:cNvGrpSpPr>
              <a:grpSpLocks/>
            </p:cNvGrpSpPr>
            <p:nvPr/>
          </p:nvGrpSpPr>
          <p:grpSpPr bwMode="auto">
            <a:xfrm>
              <a:off x="2106" y="45"/>
              <a:ext cx="1739" cy="269"/>
              <a:chOff x="2106" y="45"/>
              <a:chExt cx="1739" cy="269"/>
            </a:xfrm>
          </p:grpSpPr>
          <p:sp>
            <p:nvSpPr>
              <p:cNvPr id="6161" name="AutoShape 22"/>
              <p:cNvSpPr>
                <a:spLocks noChangeArrowheads="1"/>
              </p:cNvSpPr>
              <p:nvPr/>
            </p:nvSpPr>
            <p:spPr bwMode="auto">
              <a:xfrm>
                <a:off x="2540" y="68"/>
                <a:ext cx="1276" cy="246"/>
              </a:xfrm>
              <a:prstGeom prst="roundRect">
                <a:avLst>
                  <a:gd name="adj" fmla="val 40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altLang="hu-HU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5" name="Group 23"/>
              <p:cNvGrpSpPr>
                <a:grpSpLocks/>
              </p:cNvGrpSpPr>
              <p:nvPr/>
            </p:nvGrpSpPr>
            <p:grpSpPr bwMode="auto">
              <a:xfrm>
                <a:off x="2106" y="45"/>
                <a:ext cx="1739" cy="266"/>
                <a:chOff x="2106" y="45"/>
                <a:chExt cx="1739" cy="266"/>
              </a:xfrm>
            </p:grpSpPr>
            <p:sp>
              <p:nvSpPr>
                <p:cNvPr id="6163" name="AutoShape 24"/>
                <p:cNvSpPr>
                  <a:spLocks noChangeArrowheads="1"/>
                </p:cNvSpPr>
                <p:nvPr/>
              </p:nvSpPr>
              <p:spPr bwMode="auto">
                <a:xfrm>
                  <a:off x="2540" y="68"/>
                  <a:ext cx="1273" cy="243"/>
                </a:xfrm>
                <a:prstGeom prst="roundRect">
                  <a:avLst>
                    <a:gd name="adj" fmla="val 412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 altLang="hu-HU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6" name="Group 25"/>
                <p:cNvGrpSpPr>
                  <a:grpSpLocks/>
                </p:cNvGrpSpPr>
                <p:nvPr/>
              </p:nvGrpSpPr>
              <p:grpSpPr bwMode="auto">
                <a:xfrm>
                  <a:off x="2106" y="45"/>
                  <a:ext cx="1739" cy="264"/>
                  <a:chOff x="2106" y="45"/>
                  <a:chExt cx="1739" cy="264"/>
                </a:xfrm>
              </p:grpSpPr>
              <p:sp>
                <p:nvSpPr>
                  <p:cNvPr id="6165" name="AutoShape 26"/>
                  <p:cNvSpPr>
                    <a:spLocks noChangeArrowheads="1"/>
                  </p:cNvSpPr>
                  <p:nvPr/>
                </p:nvSpPr>
                <p:spPr bwMode="auto">
                  <a:xfrm>
                    <a:off x="2540" y="68"/>
                    <a:ext cx="1271" cy="241"/>
                  </a:xfrm>
                  <a:prstGeom prst="roundRect">
                    <a:avLst>
                      <a:gd name="adj" fmla="val 417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 altLang="hu-HU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7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2106" y="45"/>
                    <a:ext cx="1739" cy="263"/>
                    <a:chOff x="2106" y="45"/>
                    <a:chExt cx="1739" cy="263"/>
                  </a:xfrm>
                </p:grpSpPr>
                <p:sp>
                  <p:nvSpPr>
                    <p:cNvPr id="6167" name="AutoShap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0" y="68"/>
                      <a:ext cx="1269" cy="240"/>
                    </a:xfrm>
                    <a:prstGeom prst="roundRect">
                      <a:avLst>
                        <a:gd name="adj" fmla="val 417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 altLang="hu-HU">
                        <a:solidFill>
                          <a:srgbClr val="000000"/>
                        </a:solidFill>
                      </a:endParaRPr>
                    </a:p>
                  </p:txBody>
                </p:sp>
                <p:grpSp>
                  <p:nvGrpSpPr>
                    <p:cNvPr id="8" name="Group 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06" y="45"/>
                      <a:ext cx="1739" cy="263"/>
                      <a:chOff x="2106" y="45"/>
                      <a:chExt cx="1739" cy="263"/>
                    </a:xfrm>
                  </p:grpSpPr>
                  <p:sp>
                    <p:nvSpPr>
                      <p:cNvPr id="6169" name="AutoShape 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0" y="68"/>
                        <a:ext cx="1269" cy="240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hu-HU" altLang="hu-HU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6170" name="AutoShape 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06" y="45"/>
                        <a:ext cx="1739" cy="210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algn="ctr" defTabSz="912813" hangingPunct="0">
                          <a:lnSpc>
                            <a:spcPts val="2563"/>
                          </a:lnSpc>
                          <a:spcBef>
                            <a:spcPts val="1188"/>
                          </a:spcBef>
                          <a:spcAft>
                            <a:spcPts val="588"/>
                          </a:spcAft>
                          <a:buClr>
                            <a:srgbClr val="000000"/>
                          </a:buClr>
                          <a:buSzPct val="45000"/>
                          <a:tabLst>
                            <a:tab pos="0" algn="l"/>
                            <a:tab pos="457200" algn="l"/>
                            <a:tab pos="912813" algn="l"/>
                            <a:tab pos="1371600" algn="l"/>
                            <a:tab pos="1828800" algn="l"/>
                            <a:tab pos="2286000" algn="l"/>
                            <a:tab pos="2741613" algn="l"/>
                            <a:tab pos="3200400" algn="l"/>
                            <a:tab pos="3657600" algn="l"/>
                            <a:tab pos="4114800" algn="l"/>
                            <a:tab pos="4570413" algn="l"/>
                            <a:tab pos="5029200" algn="l"/>
                            <a:tab pos="5486400" algn="l"/>
                            <a:tab pos="5942013" algn="l"/>
                            <a:tab pos="6399213" algn="l"/>
                            <a:tab pos="6858000" algn="l"/>
                            <a:tab pos="7315200" algn="l"/>
                            <a:tab pos="7770813" algn="l"/>
                            <a:tab pos="8228013" algn="l"/>
                            <a:tab pos="8686800" algn="l"/>
                            <a:tab pos="9144000" algn="l"/>
                          </a:tabLst>
                        </a:pPr>
                        <a:r>
                          <a:rPr lang="it-IT" altLang="hu-HU" b="1" dirty="0">
                            <a:solidFill>
                              <a:srgbClr val="000000"/>
                            </a:solidFill>
                          </a:rPr>
                          <a:t>BME Oktatóreaktor </a:t>
                        </a:r>
                        <a:endParaRPr lang="en-GB" altLang="hu-HU" b="1" dirty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</p:grpSp>
            </p:grpSp>
          </p:grpSp>
        </p:grpSp>
      </p:grpSp>
      <p:sp>
        <p:nvSpPr>
          <p:cNvPr id="6153" name="Szövegdoboz 1"/>
          <p:cNvSpPr txBox="1">
            <a:spLocks noChangeArrowheads="1"/>
          </p:cNvSpPr>
          <p:nvPr/>
        </p:nvSpPr>
        <p:spPr bwMode="auto">
          <a:xfrm>
            <a:off x="384175" y="1232756"/>
            <a:ext cx="8400293" cy="247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hu-HU" altLang="hu-HU" sz="2000" dirty="0" smtClean="0"/>
              <a:t>BME Nukleáris Technikai Intézet,  Atomenergetika Tanszék</a:t>
            </a:r>
          </a:p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hu-HU" altLang="hu-HU" sz="2000" dirty="0" smtClean="0"/>
              <a:t>Oktatási és kutatási célú reaktor, 1971 óta üzemel</a:t>
            </a:r>
          </a:p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hu-HU" altLang="hu-HU" sz="2000" dirty="0" smtClean="0"/>
              <a:t>névleges </a:t>
            </a:r>
            <a:r>
              <a:rPr lang="hu-HU" altLang="hu-HU" sz="2000" dirty="0" err="1" smtClean="0"/>
              <a:t>hőteljesítmény</a:t>
            </a:r>
            <a:r>
              <a:rPr lang="hu-HU" altLang="hu-HU" sz="2000" dirty="0" smtClean="0"/>
              <a:t>:100 kW</a:t>
            </a:r>
          </a:p>
          <a:p>
            <a:pPr marL="0" lvl="1">
              <a:spcBef>
                <a:spcPts val="600"/>
              </a:spcBef>
              <a:buFont typeface="Wingdings" pitchFamily="2" charset="2"/>
              <a:buChar char="Ø"/>
            </a:pPr>
            <a:r>
              <a:rPr lang="hu-HU" altLang="hu-HU" sz="2000" dirty="0" smtClean="0"/>
              <a:t>Kutatás: reaktorfizika, </a:t>
            </a:r>
            <a:r>
              <a:rPr lang="hu-HU" altLang="hu-HU" sz="2000" dirty="0" err="1" smtClean="0"/>
              <a:t>termohidraulika</a:t>
            </a:r>
            <a:r>
              <a:rPr lang="hu-HU" altLang="hu-HU" sz="2000" dirty="0" smtClean="0"/>
              <a:t>, radiokémia, </a:t>
            </a:r>
            <a:r>
              <a:rPr lang="hu-HU" altLang="hu-HU" sz="2000" dirty="0" err="1" smtClean="0"/>
              <a:t>sugárvédelematomenergia</a:t>
            </a:r>
            <a:r>
              <a:rPr lang="hu-HU" altLang="hu-HU" sz="2000" dirty="0" smtClean="0"/>
              <a:t> rendszerek, nukleáris méréstechnika és műszerfejlesztés</a:t>
            </a:r>
            <a:endParaRPr lang="hu-HU" altLang="hu-HU" sz="2000" b="1" dirty="0" smtClean="0"/>
          </a:p>
          <a:p>
            <a:pPr marL="0" lvl="1">
              <a:buFont typeface="Wingdings" pitchFamily="2" charset="2"/>
              <a:buChar char="Ø"/>
            </a:pPr>
            <a:endParaRPr lang="hu-HU" altLang="hu-HU" sz="2000" dirty="0" smtClean="0"/>
          </a:p>
          <a:p>
            <a:pPr marL="0" lvl="1">
              <a:buFont typeface="Wingdings" pitchFamily="2" charset="2"/>
              <a:buChar char="Ø"/>
            </a:pPr>
            <a:endParaRPr lang="hu-HU" altLang="hu-HU" sz="2000" dirty="0" smtClean="0"/>
          </a:p>
        </p:txBody>
      </p:sp>
      <p:pic>
        <p:nvPicPr>
          <p:cNvPr id="6154" name="Picture 2" descr="logo_lef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913" y="0"/>
            <a:ext cx="9937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 descr="08_Reak_uj_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284984"/>
            <a:ext cx="4287011" cy="3215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 descr="01_Reak_uj_0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8992" y="3275983"/>
            <a:ext cx="4299012" cy="3224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0CDBFC-5E33-4C48-831E-017BA8ED912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148" name="Rectangle 11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6149" name="Picture 12" descr="bm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574675" y="368660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6171" name="Rectangle 4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en-GB" altLang="hu-HU" sz="1600" b="1" dirty="0" smtClean="0">
                  <a:solidFill>
                    <a:srgbClr val="000000"/>
                  </a:solidFill>
                </a:rPr>
                <a:t>, 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en-GB" altLang="hu-HU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6172" name="Line 5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3187719" y="691356"/>
            <a:ext cx="2757452" cy="433388"/>
            <a:chOff x="2106" y="45"/>
            <a:chExt cx="1739" cy="273"/>
          </a:xfrm>
        </p:grpSpPr>
        <p:sp>
          <p:nvSpPr>
            <p:cNvPr id="6159" name="AutoShape 20"/>
            <p:cNvSpPr>
              <a:spLocks noChangeArrowheads="1"/>
            </p:cNvSpPr>
            <p:nvPr/>
          </p:nvSpPr>
          <p:spPr bwMode="auto">
            <a:xfrm>
              <a:off x="2540" y="68"/>
              <a:ext cx="1280" cy="250"/>
            </a:xfrm>
            <a:prstGeom prst="roundRect">
              <a:avLst>
                <a:gd name="adj" fmla="val 398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 altLang="hu-HU">
                <a:solidFill>
                  <a:srgbClr val="000000"/>
                </a:solidFill>
              </a:endParaRPr>
            </a:p>
          </p:txBody>
        </p:sp>
        <p:grpSp>
          <p:nvGrpSpPr>
            <p:cNvPr id="4" name="Group 21"/>
            <p:cNvGrpSpPr>
              <a:grpSpLocks/>
            </p:cNvGrpSpPr>
            <p:nvPr/>
          </p:nvGrpSpPr>
          <p:grpSpPr bwMode="auto">
            <a:xfrm>
              <a:off x="2106" y="45"/>
              <a:ext cx="1739" cy="269"/>
              <a:chOff x="2106" y="45"/>
              <a:chExt cx="1739" cy="269"/>
            </a:xfrm>
          </p:grpSpPr>
          <p:sp>
            <p:nvSpPr>
              <p:cNvPr id="6161" name="AutoShape 22"/>
              <p:cNvSpPr>
                <a:spLocks noChangeArrowheads="1"/>
              </p:cNvSpPr>
              <p:nvPr/>
            </p:nvSpPr>
            <p:spPr bwMode="auto">
              <a:xfrm>
                <a:off x="2540" y="68"/>
                <a:ext cx="1276" cy="246"/>
              </a:xfrm>
              <a:prstGeom prst="roundRect">
                <a:avLst>
                  <a:gd name="adj" fmla="val 40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altLang="hu-HU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5" name="Group 23"/>
              <p:cNvGrpSpPr>
                <a:grpSpLocks/>
              </p:cNvGrpSpPr>
              <p:nvPr/>
            </p:nvGrpSpPr>
            <p:grpSpPr bwMode="auto">
              <a:xfrm>
                <a:off x="2106" y="45"/>
                <a:ext cx="1739" cy="266"/>
                <a:chOff x="2106" y="45"/>
                <a:chExt cx="1739" cy="266"/>
              </a:xfrm>
            </p:grpSpPr>
            <p:sp>
              <p:nvSpPr>
                <p:cNvPr id="6163" name="AutoShape 24"/>
                <p:cNvSpPr>
                  <a:spLocks noChangeArrowheads="1"/>
                </p:cNvSpPr>
                <p:nvPr/>
              </p:nvSpPr>
              <p:spPr bwMode="auto">
                <a:xfrm>
                  <a:off x="2540" y="68"/>
                  <a:ext cx="1273" cy="243"/>
                </a:xfrm>
                <a:prstGeom prst="roundRect">
                  <a:avLst>
                    <a:gd name="adj" fmla="val 412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 altLang="hu-HU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6" name="Group 25"/>
                <p:cNvGrpSpPr>
                  <a:grpSpLocks/>
                </p:cNvGrpSpPr>
                <p:nvPr/>
              </p:nvGrpSpPr>
              <p:grpSpPr bwMode="auto">
                <a:xfrm>
                  <a:off x="2106" y="45"/>
                  <a:ext cx="1739" cy="264"/>
                  <a:chOff x="2106" y="45"/>
                  <a:chExt cx="1739" cy="264"/>
                </a:xfrm>
              </p:grpSpPr>
              <p:sp>
                <p:nvSpPr>
                  <p:cNvPr id="6165" name="AutoShape 26"/>
                  <p:cNvSpPr>
                    <a:spLocks noChangeArrowheads="1"/>
                  </p:cNvSpPr>
                  <p:nvPr/>
                </p:nvSpPr>
                <p:spPr bwMode="auto">
                  <a:xfrm>
                    <a:off x="2540" y="68"/>
                    <a:ext cx="1271" cy="241"/>
                  </a:xfrm>
                  <a:prstGeom prst="roundRect">
                    <a:avLst>
                      <a:gd name="adj" fmla="val 417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 altLang="hu-HU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7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2106" y="45"/>
                    <a:ext cx="1739" cy="263"/>
                    <a:chOff x="2106" y="45"/>
                    <a:chExt cx="1739" cy="263"/>
                  </a:xfrm>
                </p:grpSpPr>
                <p:sp>
                  <p:nvSpPr>
                    <p:cNvPr id="6167" name="AutoShap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0" y="68"/>
                      <a:ext cx="1269" cy="240"/>
                    </a:xfrm>
                    <a:prstGeom prst="roundRect">
                      <a:avLst>
                        <a:gd name="adj" fmla="val 417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 altLang="hu-HU">
                        <a:solidFill>
                          <a:srgbClr val="000000"/>
                        </a:solidFill>
                      </a:endParaRPr>
                    </a:p>
                  </p:txBody>
                </p:sp>
                <p:grpSp>
                  <p:nvGrpSpPr>
                    <p:cNvPr id="8" name="Group 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06" y="45"/>
                      <a:ext cx="1739" cy="263"/>
                      <a:chOff x="2106" y="45"/>
                      <a:chExt cx="1739" cy="263"/>
                    </a:xfrm>
                  </p:grpSpPr>
                  <p:sp>
                    <p:nvSpPr>
                      <p:cNvPr id="6169" name="AutoShape 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0" y="68"/>
                        <a:ext cx="1269" cy="240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hu-HU" altLang="hu-HU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6170" name="AutoShape 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06" y="45"/>
                        <a:ext cx="1739" cy="210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algn="ctr" defTabSz="912813" hangingPunct="0">
                          <a:lnSpc>
                            <a:spcPts val="2563"/>
                          </a:lnSpc>
                          <a:spcBef>
                            <a:spcPts val="1188"/>
                          </a:spcBef>
                          <a:spcAft>
                            <a:spcPts val="588"/>
                          </a:spcAft>
                          <a:buClr>
                            <a:srgbClr val="000000"/>
                          </a:buClr>
                          <a:buSzPct val="45000"/>
                          <a:tabLst>
                            <a:tab pos="0" algn="l"/>
                            <a:tab pos="457200" algn="l"/>
                            <a:tab pos="912813" algn="l"/>
                            <a:tab pos="1371600" algn="l"/>
                            <a:tab pos="1828800" algn="l"/>
                            <a:tab pos="2286000" algn="l"/>
                            <a:tab pos="2741613" algn="l"/>
                            <a:tab pos="3200400" algn="l"/>
                            <a:tab pos="3657600" algn="l"/>
                            <a:tab pos="4114800" algn="l"/>
                            <a:tab pos="4570413" algn="l"/>
                            <a:tab pos="5029200" algn="l"/>
                            <a:tab pos="5486400" algn="l"/>
                            <a:tab pos="5942013" algn="l"/>
                            <a:tab pos="6399213" algn="l"/>
                            <a:tab pos="6858000" algn="l"/>
                            <a:tab pos="7315200" algn="l"/>
                            <a:tab pos="7770813" algn="l"/>
                            <a:tab pos="8228013" algn="l"/>
                            <a:tab pos="8686800" algn="l"/>
                            <a:tab pos="9144000" algn="l"/>
                          </a:tabLst>
                        </a:pPr>
                        <a:r>
                          <a:rPr lang="it-IT" altLang="hu-HU" b="1" dirty="0">
                            <a:solidFill>
                              <a:srgbClr val="000000"/>
                            </a:solidFill>
                          </a:rPr>
                          <a:t>BME Oktatóreaktor </a:t>
                        </a:r>
                        <a:endParaRPr lang="en-GB" altLang="hu-HU" b="1" dirty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</p:grpSp>
            </p:grpSp>
          </p:grpSp>
        </p:grpSp>
      </p:grpSp>
      <p:sp>
        <p:nvSpPr>
          <p:cNvPr id="6153" name="Szövegdoboz 1"/>
          <p:cNvSpPr txBox="1">
            <a:spLocks noChangeArrowheads="1"/>
          </p:cNvSpPr>
          <p:nvPr/>
        </p:nvSpPr>
        <p:spPr bwMode="auto">
          <a:xfrm>
            <a:off x="384175" y="1088740"/>
            <a:ext cx="8400293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u-HU" altLang="hu-HU" sz="2000" dirty="0" smtClean="0"/>
              <a:t>Oktatás:</a:t>
            </a:r>
          </a:p>
          <a:p>
            <a:pPr lvl="1">
              <a:buFont typeface="Wingdings" pitchFamily="2" charset="2"/>
              <a:buChar char="Ø"/>
            </a:pPr>
            <a:r>
              <a:rPr lang="hu-HU" altLang="hu-HU" sz="1800" dirty="0" smtClean="0"/>
              <a:t>mérnök-fizikus, fizika </a:t>
            </a:r>
            <a:r>
              <a:rPr lang="hu-HU" altLang="hu-HU" sz="1800" dirty="0" err="1" smtClean="0"/>
              <a:t>BSc</a:t>
            </a:r>
            <a:r>
              <a:rPr lang="hu-HU" altLang="hu-HU" sz="1800" dirty="0" smtClean="0"/>
              <a:t>, </a:t>
            </a:r>
            <a:r>
              <a:rPr lang="hu-HU" altLang="hu-HU" sz="1800" dirty="0" err="1" smtClean="0"/>
              <a:t>MSc</a:t>
            </a:r>
            <a:endParaRPr lang="hu-HU" altLang="hu-HU" sz="1800" dirty="0" smtClean="0"/>
          </a:p>
          <a:p>
            <a:pPr lvl="1">
              <a:buFont typeface="Wingdings" pitchFamily="2" charset="2"/>
              <a:buChar char="Ø"/>
            </a:pPr>
            <a:r>
              <a:rPr lang="hu-HU" altLang="hu-HU" sz="1800" dirty="0" smtClean="0"/>
              <a:t>gépész, vegyész, villamosmérnök, energetika </a:t>
            </a:r>
            <a:r>
              <a:rPr lang="hu-HU" altLang="hu-HU" sz="1800" dirty="0" err="1" smtClean="0"/>
              <a:t>BSc</a:t>
            </a:r>
            <a:r>
              <a:rPr lang="hu-HU" altLang="hu-HU" sz="1800" dirty="0" smtClean="0"/>
              <a:t>, </a:t>
            </a:r>
            <a:r>
              <a:rPr lang="hu-HU" altLang="hu-HU" sz="1800" dirty="0" err="1" smtClean="0"/>
              <a:t>MSc</a:t>
            </a:r>
            <a:endParaRPr lang="hu-HU" altLang="hu-HU" sz="1800" dirty="0" smtClean="0"/>
          </a:p>
          <a:p>
            <a:pPr lvl="1">
              <a:buFont typeface="Wingdings" pitchFamily="2" charset="2"/>
              <a:buChar char="Ø"/>
            </a:pPr>
            <a:r>
              <a:rPr lang="hu-HU" altLang="hu-HU" sz="1800" dirty="0" smtClean="0"/>
              <a:t>külföldi diákok, nemzetközi tanfolyamok (HUVINETT, ENEN, ATHENS, </a:t>
            </a:r>
            <a:r>
              <a:rPr lang="hu-HU" altLang="hu-HU" sz="1800" dirty="0" err="1" smtClean="0"/>
              <a:t>stb</a:t>
            </a:r>
            <a:r>
              <a:rPr lang="hu-HU" altLang="hu-HU" sz="1800" dirty="0" smtClean="0"/>
              <a:t>)</a:t>
            </a:r>
          </a:p>
          <a:p>
            <a:pPr lvl="1">
              <a:buFont typeface="Wingdings" pitchFamily="2" charset="2"/>
              <a:buChar char="Ø"/>
            </a:pPr>
            <a:r>
              <a:rPr lang="hu-HU" altLang="hu-HU" sz="1800" b="1" dirty="0" smtClean="0"/>
              <a:t>látogatócsoportok: évente  ~3000 fő</a:t>
            </a:r>
          </a:p>
          <a:p>
            <a:pPr marL="0" lvl="1">
              <a:buFont typeface="Wingdings" pitchFamily="2" charset="2"/>
              <a:buChar char="Ø"/>
            </a:pPr>
            <a:endParaRPr lang="hu-HU" altLang="hu-HU" sz="2000" dirty="0" smtClean="0"/>
          </a:p>
          <a:p>
            <a:pPr marL="0" lvl="1">
              <a:buFont typeface="Wingdings" pitchFamily="2" charset="2"/>
              <a:buChar char="Ø"/>
            </a:pPr>
            <a:endParaRPr lang="hu-HU" altLang="hu-HU" sz="2000" dirty="0" smtClean="0"/>
          </a:p>
        </p:txBody>
      </p:sp>
      <p:pic>
        <p:nvPicPr>
          <p:cNvPr id="6154" name="Picture 2" descr="logo_lef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913" y="0"/>
            <a:ext cx="9937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 descr="12_TR_2001_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25280" y="3284984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 descr="05_Reak_regi_0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284984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468374" y="2708697"/>
            <a:ext cx="8820150" cy="432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ts val="2400"/>
              </a:lnSpc>
              <a:spcAft>
                <a:spcPct val="50000"/>
              </a:spcAft>
              <a:buClr>
                <a:srgbClr val="000000"/>
              </a:buClr>
              <a:buFont typeface="StarSymbol"/>
              <a:buNone/>
            </a:pPr>
            <a:r>
              <a:rPr lang="hu-HU" altLang="hu-HU" b="1" dirty="0" smtClean="0">
                <a:solidFill>
                  <a:srgbClr val="C00000"/>
                </a:solidFill>
                <a:latin typeface="Arial Unicode MS" pitchFamily="34" charset="-128"/>
              </a:rPr>
              <a:t>BME </a:t>
            </a:r>
            <a:r>
              <a:rPr lang="hu-HU" altLang="hu-HU" b="1" dirty="0">
                <a:solidFill>
                  <a:srgbClr val="C00000"/>
                </a:solidFill>
                <a:latin typeface="Arial Unicode MS" pitchFamily="34" charset="-128"/>
              </a:rPr>
              <a:t>Nyílt </a:t>
            </a:r>
            <a:r>
              <a:rPr lang="hu-HU" altLang="hu-HU" b="1" dirty="0" smtClean="0">
                <a:solidFill>
                  <a:srgbClr val="C00000"/>
                </a:solidFill>
                <a:latin typeface="Arial Unicode MS" pitchFamily="34" charset="-128"/>
              </a:rPr>
              <a:t>Nap: </a:t>
            </a:r>
            <a:r>
              <a:rPr lang="hu-HU" altLang="hu-HU" b="1" dirty="0">
                <a:solidFill>
                  <a:srgbClr val="C00000"/>
                </a:solidFill>
                <a:latin typeface="Arial Unicode MS" pitchFamily="34" charset="-128"/>
              </a:rPr>
              <a:t>2014. november 21. (péntek</a:t>
            </a:r>
            <a:r>
              <a:rPr lang="hu-HU" altLang="hu-HU" b="1" dirty="0" smtClean="0">
                <a:solidFill>
                  <a:srgbClr val="C00000"/>
                </a:solidFill>
                <a:latin typeface="Arial Unicode MS" pitchFamily="34" charset="-128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0CDBFC-5E33-4C48-831E-017BA8ED912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148" name="Rectangle 11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6149" name="Picture 12" descr="bm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574675" y="368660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6171" name="Rectangle 4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en-GB" altLang="hu-HU" sz="1600" b="1" dirty="0" smtClean="0">
                  <a:solidFill>
                    <a:srgbClr val="000000"/>
                  </a:solidFill>
                </a:rPr>
                <a:t>, 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en-GB" altLang="hu-HU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6172" name="Line 5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6154" name="Picture 2" descr="logo_lef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913" y="0"/>
            <a:ext cx="9937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 descr="http://magfuzio.hu/fuzio/kepek/magyar_fuzio_ma_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10475" y="4221088"/>
            <a:ext cx="1533525" cy="2295526"/>
          </a:xfrm>
          <a:prstGeom prst="rect">
            <a:avLst/>
          </a:prstGeom>
          <a:noFill/>
        </p:spPr>
      </p:pic>
      <p:sp>
        <p:nvSpPr>
          <p:cNvPr id="25" name="Line 6"/>
          <p:cNvSpPr>
            <a:spLocks noChangeShapeType="1"/>
          </p:cNvSpPr>
          <p:nvPr/>
        </p:nvSpPr>
        <p:spPr bwMode="auto">
          <a:xfrm>
            <a:off x="323850" y="333375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sz="2400">
              <a:solidFill>
                <a:srgbClr val="000000"/>
              </a:solidFill>
            </a:endParaRPr>
          </a:p>
        </p:txBody>
      </p:sp>
      <p:grpSp>
        <p:nvGrpSpPr>
          <p:cNvPr id="26" name="Group 19"/>
          <p:cNvGrpSpPr>
            <a:grpSpLocks/>
          </p:cNvGrpSpPr>
          <p:nvPr/>
        </p:nvGrpSpPr>
        <p:grpSpPr bwMode="auto">
          <a:xfrm>
            <a:off x="788832" y="619348"/>
            <a:ext cx="7557595" cy="433388"/>
            <a:chOff x="593" y="45"/>
            <a:chExt cx="4766" cy="273"/>
          </a:xfrm>
        </p:grpSpPr>
        <p:sp>
          <p:nvSpPr>
            <p:cNvPr id="27" name="AutoShape 20"/>
            <p:cNvSpPr>
              <a:spLocks noChangeArrowheads="1"/>
            </p:cNvSpPr>
            <p:nvPr/>
          </p:nvSpPr>
          <p:spPr bwMode="auto">
            <a:xfrm>
              <a:off x="2540" y="68"/>
              <a:ext cx="1280" cy="250"/>
            </a:xfrm>
            <a:prstGeom prst="roundRect">
              <a:avLst>
                <a:gd name="adj" fmla="val 398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2400">
                <a:solidFill>
                  <a:srgbClr val="000000"/>
                </a:solidFill>
              </a:endParaRPr>
            </a:p>
          </p:txBody>
        </p:sp>
        <p:grpSp>
          <p:nvGrpSpPr>
            <p:cNvPr id="28" name="Group 21"/>
            <p:cNvGrpSpPr>
              <a:grpSpLocks/>
            </p:cNvGrpSpPr>
            <p:nvPr/>
          </p:nvGrpSpPr>
          <p:grpSpPr bwMode="auto">
            <a:xfrm>
              <a:off x="593" y="45"/>
              <a:ext cx="4766" cy="269"/>
              <a:chOff x="593" y="45"/>
              <a:chExt cx="4766" cy="269"/>
            </a:xfrm>
          </p:grpSpPr>
          <p:sp>
            <p:nvSpPr>
              <p:cNvPr id="29" name="AutoShape 22"/>
              <p:cNvSpPr>
                <a:spLocks noChangeArrowheads="1"/>
              </p:cNvSpPr>
              <p:nvPr/>
            </p:nvSpPr>
            <p:spPr bwMode="auto">
              <a:xfrm>
                <a:off x="2540" y="68"/>
                <a:ext cx="1276" cy="246"/>
              </a:xfrm>
              <a:prstGeom prst="roundRect">
                <a:avLst>
                  <a:gd name="adj" fmla="val 403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0" name="Group 23"/>
              <p:cNvGrpSpPr>
                <a:grpSpLocks/>
              </p:cNvGrpSpPr>
              <p:nvPr/>
            </p:nvGrpSpPr>
            <p:grpSpPr bwMode="auto">
              <a:xfrm>
                <a:off x="593" y="45"/>
                <a:ext cx="4766" cy="266"/>
                <a:chOff x="593" y="45"/>
                <a:chExt cx="4766" cy="266"/>
              </a:xfrm>
            </p:grpSpPr>
            <p:sp>
              <p:nvSpPr>
                <p:cNvPr id="31" name="AutoShape 24"/>
                <p:cNvSpPr>
                  <a:spLocks noChangeArrowheads="1"/>
                </p:cNvSpPr>
                <p:nvPr/>
              </p:nvSpPr>
              <p:spPr bwMode="auto">
                <a:xfrm>
                  <a:off x="2540" y="68"/>
                  <a:ext cx="1273" cy="243"/>
                </a:xfrm>
                <a:prstGeom prst="roundRect">
                  <a:avLst>
                    <a:gd name="adj" fmla="val 412"/>
                  </a:avLst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hu-HU" sz="24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32" name="Group 25"/>
                <p:cNvGrpSpPr>
                  <a:grpSpLocks/>
                </p:cNvGrpSpPr>
                <p:nvPr/>
              </p:nvGrpSpPr>
              <p:grpSpPr bwMode="auto">
                <a:xfrm>
                  <a:off x="593" y="45"/>
                  <a:ext cx="4766" cy="264"/>
                  <a:chOff x="593" y="45"/>
                  <a:chExt cx="4766" cy="264"/>
                </a:xfrm>
              </p:grpSpPr>
              <p:sp>
                <p:nvSpPr>
                  <p:cNvPr id="33" name="AutoShape 26"/>
                  <p:cNvSpPr>
                    <a:spLocks noChangeArrowheads="1"/>
                  </p:cNvSpPr>
                  <p:nvPr/>
                </p:nvSpPr>
                <p:spPr bwMode="auto">
                  <a:xfrm>
                    <a:off x="2540" y="68"/>
                    <a:ext cx="1271" cy="241"/>
                  </a:xfrm>
                  <a:prstGeom prst="roundRect">
                    <a:avLst>
                      <a:gd name="adj" fmla="val 417"/>
                    </a:avLst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hu-HU" sz="240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34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593" y="45"/>
                    <a:ext cx="4766" cy="263"/>
                    <a:chOff x="593" y="45"/>
                    <a:chExt cx="4766" cy="263"/>
                  </a:xfrm>
                </p:grpSpPr>
                <p:sp>
                  <p:nvSpPr>
                    <p:cNvPr id="35" name="AutoShap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0" y="68"/>
                      <a:ext cx="1269" cy="240"/>
                    </a:xfrm>
                    <a:prstGeom prst="roundRect">
                      <a:avLst>
                        <a:gd name="adj" fmla="val 417"/>
                      </a:avLst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hu-HU" sz="2400">
                        <a:solidFill>
                          <a:srgbClr val="000000"/>
                        </a:solidFill>
                      </a:endParaRPr>
                    </a:p>
                  </p:txBody>
                </p:sp>
                <p:grpSp>
                  <p:nvGrpSpPr>
                    <p:cNvPr id="36" name="Group 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3" y="45"/>
                      <a:ext cx="4766" cy="263"/>
                      <a:chOff x="593" y="45"/>
                      <a:chExt cx="4766" cy="263"/>
                    </a:xfrm>
                  </p:grpSpPr>
                  <p:sp>
                    <p:nvSpPr>
                      <p:cNvPr id="37" name="AutoShape 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0" y="68"/>
                        <a:ext cx="1269" cy="240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hu-HU" sz="240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38" name="AutoShape 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93" y="45"/>
                        <a:ext cx="4766" cy="210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algn="ctr" defTabSz="912813" fontAlgn="base" hangingPunct="0">
                          <a:lnSpc>
                            <a:spcPts val="2563"/>
                          </a:lnSpc>
                          <a:spcBef>
                            <a:spcPts val="1188"/>
                          </a:spcBef>
                          <a:spcAft>
                            <a:spcPts val="588"/>
                          </a:spcAft>
                          <a:buClr>
                            <a:srgbClr val="000000"/>
                          </a:buClr>
                          <a:buSzPct val="45000"/>
                          <a:buFont typeface="StarSymbol" charset="0"/>
                          <a:buNone/>
                          <a:tabLst>
                            <a:tab pos="0" algn="l"/>
                            <a:tab pos="457200" algn="l"/>
                            <a:tab pos="912813" algn="l"/>
                            <a:tab pos="1371600" algn="l"/>
                            <a:tab pos="1828800" algn="l"/>
                            <a:tab pos="2286000" algn="l"/>
                            <a:tab pos="2741613" algn="l"/>
                            <a:tab pos="3200400" algn="l"/>
                            <a:tab pos="3657600" algn="l"/>
                            <a:tab pos="4114800" algn="l"/>
                            <a:tab pos="4570413" algn="l"/>
                            <a:tab pos="5029200" algn="l"/>
                            <a:tab pos="5486400" algn="l"/>
                            <a:tab pos="5942013" algn="l"/>
                            <a:tab pos="6399213" algn="l"/>
                            <a:tab pos="6858000" algn="l"/>
                            <a:tab pos="7315200" algn="l"/>
                            <a:tab pos="7770813" algn="l"/>
                            <a:tab pos="8228013" algn="l"/>
                            <a:tab pos="8686800" algn="l"/>
                            <a:tab pos="9144000" algn="l"/>
                          </a:tabLst>
                        </a:pPr>
                        <a:r>
                          <a:rPr lang="hu-HU" sz="2400" b="1" dirty="0" smtClean="0">
                            <a:solidFill>
                              <a:srgbClr val="000000"/>
                            </a:solidFill>
                          </a:rPr>
                          <a:t>Fúziós kutatások a BME Nukleáris Technikai Intézetében</a:t>
                        </a:r>
                        <a:endParaRPr lang="en-GB" sz="2400" b="1" dirty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</p:grpSp>
            </p:grpSp>
          </p:grpSp>
        </p:grpSp>
      </p:grpSp>
      <p:sp>
        <p:nvSpPr>
          <p:cNvPr id="39" name="Szövegdoboz 38"/>
          <p:cNvSpPr txBox="1"/>
          <p:nvPr/>
        </p:nvSpPr>
        <p:spPr>
          <a:xfrm>
            <a:off x="611560" y="1412776"/>
            <a:ext cx="511256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u-HU" b="1" i="1" dirty="0" smtClean="0"/>
              <a:t>1. Gyors ionok</a:t>
            </a:r>
          </a:p>
          <a:p>
            <a:pPr lvl="1">
              <a:buFont typeface="Wingdings" pitchFamily="2" charset="2"/>
              <a:buChar char="Ø"/>
            </a:pPr>
            <a:r>
              <a:rPr lang="hu-HU" sz="2000" b="1" i="1" dirty="0" smtClean="0"/>
              <a:t>Diagnosztika tervezés, üzemeltetés</a:t>
            </a:r>
          </a:p>
          <a:p>
            <a:pPr lvl="1">
              <a:buFont typeface="Wingdings" pitchFamily="2" charset="2"/>
              <a:buChar char="Ø"/>
            </a:pPr>
            <a:r>
              <a:rPr lang="hu-HU" sz="2000" b="1" i="1" dirty="0" smtClean="0"/>
              <a:t>Adatfeldolgozás</a:t>
            </a:r>
          </a:p>
          <a:p>
            <a:pPr>
              <a:buFont typeface="Wingdings" pitchFamily="2" charset="2"/>
              <a:buChar char="Ø"/>
            </a:pPr>
            <a:r>
              <a:rPr lang="hu-HU" b="1" i="1" dirty="0" smtClean="0"/>
              <a:t>2. Elfutó elektronok</a:t>
            </a:r>
          </a:p>
          <a:p>
            <a:pPr lvl="1">
              <a:buFont typeface="Wingdings" pitchFamily="2" charset="2"/>
              <a:buChar char="Ø"/>
            </a:pPr>
            <a:r>
              <a:rPr lang="hu-HU" sz="2000" b="1" i="1" dirty="0" smtClean="0"/>
              <a:t>Hullámok</a:t>
            </a:r>
          </a:p>
          <a:p>
            <a:pPr lvl="1">
              <a:buFont typeface="Wingdings" pitchFamily="2" charset="2"/>
              <a:buChar char="Ø"/>
            </a:pPr>
            <a:r>
              <a:rPr lang="hu-HU" sz="2000" b="1" i="1" dirty="0" smtClean="0"/>
              <a:t>Integrált </a:t>
            </a:r>
            <a:r>
              <a:rPr lang="hu-HU" sz="2000" b="1" i="1" dirty="0" err="1" smtClean="0"/>
              <a:t>tokamak</a:t>
            </a:r>
            <a:r>
              <a:rPr lang="hu-HU" sz="2000" b="1" i="1" dirty="0" smtClean="0"/>
              <a:t> modellezés</a:t>
            </a:r>
          </a:p>
          <a:p>
            <a:pPr>
              <a:buFont typeface="Wingdings" pitchFamily="2" charset="2"/>
              <a:buChar char="Ø"/>
            </a:pPr>
            <a:r>
              <a:rPr lang="hu-HU" b="1" i="1" dirty="0" smtClean="0"/>
              <a:t>3. BES diagnosztikák</a:t>
            </a:r>
          </a:p>
          <a:p>
            <a:pPr lvl="1">
              <a:buFont typeface="Wingdings" pitchFamily="2" charset="2"/>
              <a:buChar char="Ø"/>
            </a:pPr>
            <a:r>
              <a:rPr lang="hu-HU" sz="2000" b="1" i="1" dirty="0" smtClean="0"/>
              <a:t>Modellezés</a:t>
            </a:r>
          </a:p>
          <a:p>
            <a:pPr lvl="1">
              <a:buFont typeface="Wingdings" pitchFamily="2" charset="2"/>
              <a:buChar char="Ø"/>
            </a:pPr>
            <a:r>
              <a:rPr lang="hu-HU" sz="2000" b="1" i="1" dirty="0" smtClean="0"/>
              <a:t>Optikai tervezés</a:t>
            </a:r>
          </a:p>
          <a:p>
            <a:pPr lvl="1">
              <a:buFont typeface="Wingdings" pitchFamily="2" charset="2"/>
              <a:buChar char="Ø"/>
            </a:pPr>
            <a:r>
              <a:rPr lang="hu-HU" sz="2000" b="1" i="1" dirty="0" smtClean="0"/>
              <a:t>Mechanikai tervezés, kivitelezés</a:t>
            </a:r>
            <a:endParaRPr lang="hu-HU" sz="1800" b="1" i="1" dirty="0" smtClean="0"/>
          </a:p>
          <a:p>
            <a:pPr>
              <a:buFont typeface="Wingdings" pitchFamily="2" charset="2"/>
              <a:buChar char="Ø"/>
            </a:pPr>
            <a:r>
              <a:rPr lang="hu-HU" b="1" i="1" dirty="0" smtClean="0"/>
              <a:t>4. ITER CXRS diagnosztika</a:t>
            </a:r>
          </a:p>
          <a:p>
            <a:pPr>
              <a:buFont typeface="Wingdings" pitchFamily="2" charset="2"/>
              <a:buChar char="Ø"/>
            </a:pPr>
            <a:r>
              <a:rPr lang="hu-HU" b="1" i="1" dirty="0" smtClean="0"/>
              <a:t>5. Technológia (CFD, MCNP, 	besugárzás)</a:t>
            </a:r>
          </a:p>
        </p:txBody>
      </p:sp>
      <p:pic>
        <p:nvPicPr>
          <p:cNvPr id="40" name="Picture 1" descr="D:\pokol\documents\aktualis\2013 NTI\hirek\ITER-B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2852936"/>
            <a:ext cx="3010704" cy="2007136"/>
          </a:xfrm>
          <a:prstGeom prst="rect">
            <a:avLst/>
          </a:prstGeom>
          <a:noFill/>
        </p:spPr>
      </p:pic>
      <p:pic>
        <p:nvPicPr>
          <p:cNvPr id="41" name="Picture 4" descr="D:\pokol\documents\aktualis\2013 OTDK\fenykepek\Plazma-_es_reaktorfizika_tagozat\P10901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1268760"/>
            <a:ext cx="2411760" cy="18088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fusenet.eu/sites/default/files/roadmap_illustration_copyright_ef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75" y="4868863"/>
            <a:ext cx="4572000" cy="16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0CDBFC-5E33-4C48-831E-017BA8ED912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148" name="Rectangle 11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hu-HU" altLang="hu-HU" sz="1400" b="1" dirty="0" smtClean="0">
                <a:solidFill>
                  <a:srgbClr val="000000"/>
                </a:solidFill>
              </a:rPr>
              <a:t>Pokol Gergő (BME TTK): Hogyan hozzuk le a Napot a Földre?</a:t>
            </a:r>
            <a:endParaRPr lang="hu-HU" altLang="hu-HU" sz="1400" b="1" dirty="0">
              <a:solidFill>
                <a:srgbClr val="000000"/>
              </a:solidFill>
            </a:endParaRPr>
          </a:p>
        </p:txBody>
      </p:sp>
      <p:pic>
        <p:nvPicPr>
          <p:cNvPr id="6149" name="Picture 12" descr="bme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0"/>
            <a:ext cx="10080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574675" y="368660"/>
            <a:ext cx="8569325" cy="0"/>
          </a:xfrm>
          <a:prstGeom prst="line">
            <a:avLst/>
          </a:prstGeom>
          <a:noFill/>
          <a:ln w="28575">
            <a:solidFill>
              <a:srgbClr val="841E35"/>
            </a:solidFill>
            <a:round/>
            <a:headEnd type="oval" w="sm" len="sm"/>
            <a:tailEnd type="oval" w="sm" len="sm"/>
          </a:ln>
        </p:spPr>
        <p:txBody>
          <a:bodyPr/>
          <a:lstStyle/>
          <a:p>
            <a:endParaRPr lang="hu-HU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0" y="6519863"/>
            <a:ext cx="9144000" cy="338137"/>
            <a:chOff x="0" y="4107"/>
            <a:chExt cx="5760" cy="213"/>
          </a:xfrm>
        </p:grpSpPr>
        <p:sp>
          <p:nvSpPr>
            <p:cNvPr id="6171" name="Rectangle 4"/>
            <p:cNvSpPr>
              <a:spLocks noChangeArrowheads="1"/>
            </p:cNvSpPr>
            <p:nvPr/>
          </p:nvSpPr>
          <p:spPr bwMode="auto">
            <a:xfrm>
              <a:off x="0" y="4107"/>
              <a:ext cx="5760" cy="213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hu-HU" altLang="hu-HU" sz="1600" b="1" i="1" dirty="0" smtClean="0">
                  <a:solidFill>
                    <a:srgbClr val="000000"/>
                  </a:solidFill>
                </a:rPr>
                <a:t>Jedlik Ányos Gimnázium</a:t>
              </a:r>
              <a:r>
                <a:rPr lang="en-GB" altLang="hu-HU" sz="1600" b="1" dirty="0" smtClean="0">
                  <a:solidFill>
                    <a:srgbClr val="000000"/>
                  </a:solidFill>
                </a:rPr>
                <a:t>, </a:t>
              </a:r>
              <a:r>
                <a:rPr lang="hu-HU" altLang="hu-HU" sz="1600" b="1" dirty="0" smtClean="0">
                  <a:solidFill>
                    <a:srgbClr val="000000"/>
                  </a:solidFill>
                </a:rPr>
                <a:t>2014. november 18.</a:t>
              </a: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hu-HU" altLang="hu-HU" sz="1600" b="1" dirty="0">
                <a:solidFill>
                  <a:srgbClr val="000000"/>
                </a:solidFill>
              </a:endParaRPr>
            </a:p>
            <a:p>
              <a:pPr algn="ctr">
                <a:spcBef>
                  <a:spcPct val="20000"/>
                </a:spcBef>
              </a:pPr>
              <a:endParaRPr lang="en-GB" altLang="hu-HU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6172" name="Line 5"/>
            <p:cNvSpPr>
              <a:spLocks noChangeShapeType="1"/>
            </p:cNvSpPr>
            <p:nvPr/>
          </p:nvSpPr>
          <p:spPr bwMode="auto">
            <a:xfrm>
              <a:off x="204" y="4110"/>
              <a:ext cx="5398" cy="0"/>
            </a:xfrm>
            <a:prstGeom prst="line">
              <a:avLst/>
            </a:prstGeom>
            <a:noFill/>
            <a:ln w="28575">
              <a:solidFill>
                <a:srgbClr val="841E35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2176072" y="619125"/>
            <a:ext cx="4780747" cy="433388"/>
            <a:chOff x="1468" y="45"/>
            <a:chExt cx="3015" cy="273"/>
          </a:xfrm>
        </p:grpSpPr>
        <p:sp>
          <p:nvSpPr>
            <p:cNvPr id="6159" name="AutoShape 20"/>
            <p:cNvSpPr>
              <a:spLocks noChangeArrowheads="1"/>
            </p:cNvSpPr>
            <p:nvPr/>
          </p:nvSpPr>
          <p:spPr bwMode="auto">
            <a:xfrm>
              <a:off x="2540" y="68"/>
              <a:ext cx="1280" cy="250"/>
            </a:xfrm>
            <a:prstGeom prst="roundRect">
              <a:avLst>
                <a:gd name="adj" fmla="val 398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 altLang="hu-HU">
                <a:solidFill>
                  <a:srgbClr val="000000"/>
                </a:solidFill>
              </a:endParaRPr>
            </a:p>
          </p:txBody>
        </p:sp>
        <p:grpSp>
          <p:nvGrpSpPr>
            <p:cNvPr id="4" name="Group 21"/>
            <p:cNvGrpSpPr>
              <a:grpSpLocks/>
            </p:cNvGrpSpPr>
            <p:nvPr/>
          </p:nvGrpSpPr>
          <p:grpSpPr bwMode="auto">
            <a:xfrm>
              <a:off x="1468" y="45"/>
              <a:ext cx="3015" cy="269"/>
              <a:chOff x="1468" y="45"/>
              <a:chExt cx="3015" cy="269"/>
            </a:xfrm>
          </p:grpSpPr>
          <p:sp>
            <p:nvSpPr>
              <p:cNvPr id="6161" name="AutoShape 22"/>
              <p:cNvSpPr>
                <a:spLocks noChangeArrowheads="1"/>
              </p:cNvSpPr>
              <p:nvPr/>
            </p:nvSpPr>
            <p:spPr bwMode="auto">
              <a:xfrm>
                <a:off x="2540" y="68"/>
                <a:ext cx="1276" cy="246"/>
              </a:xfrm>
              <a:prstGeom prst="roundRect">
                <a:avLst>
                  <a:gd name="adj" fmla="val 403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altLang="hu-HU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5" name="Group 23"/>
              <p:cNvGrpSpPr>
                <a:grpSpLocks/>
              </p:cNvGrpSpPr>
              <p:nvPr/>
            </p:nvGrpSpPr>
            <p:grpSpPr bwMode="auto">
              <a:xfrm>
                <a:off x="1468" y="45"/>
                <a:ext cx="3015" cy="266"/>
                <a:chOff x="1468" y="45"/>
                <a:chExt cx="3015" cy="266"/>
              </a:xfrm>
            </p:grpSpPr>
            <p:sp>
              <p:nvSpPr>
                <p:cNvPr id="6163" name="AutoShape 24"/>
                <p:cNvSpPr>
                  <a:spLocks noChangeArrowheads="1"/>
                </p:cNvSpPr>
                <p:nvPr/>
              </p:nvSpPr>
              <p:spPr bwMode="auto">
                <a:xfrm>
                  <a:off x="2540" y="68"/>
                  <a:ext cx="1273" cy="243"/>
                </a:xfrm>
                <a:prstGeom prst="roundRect">
                  <a:avLst>
                    <a:gd name="adj" fmla="val 412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 altLang="hu-HU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6" name="Group 25"/>
                <p:cNvGrpSpPr>
                  <a:grpSpLocks/>
                </p:cNvGrpSpPr>
                <p:nvPr/>
              </p:nvGrpSpPr>
              <p:grpSpPr bwMode="auto">
                <a:xfrm>
                  <a:off x="1468" y="45"/>
                  <a:ext cx="3015" cy="264"/>
                  <a:chOff x="1468" y="45"/>
                  <a:chExt cx="3015" cy="264"/>
                </a:xfrm>
              </p:grpSpPr>
              <p:sp>
                <p:nvSpPr>
                  <p:cNvPr id="6165" name="AutoShape 26"/>
                  <p:cNvSpPr>
                    <a:spLocks noChangeArrowheads="1"/>
                  </p:cNvSpPr>
                  <p:nvPr/>
                </p:nvSpPr>
                <p:spPr bwMode="auto">
                  <a:xfrm>
                    <a:off x="2540" y="68"/>
                    <a:ext cx="1271" cy="241"/>
                  </a:xfrm>
                  <a:prstGeom prst="roundRect">
                    <a:avLst>
                      <a:gd name="adj" fmla="val 417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 altLang="hu-HU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7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1468" y="45"/>
                    <a:ext cx="3015" cy="263"/>
                    <a:chOff x="1468" y="45"/>
                    <a:chExt cx="3015" cy="263"/>
                  </a:xfrm>
                </p:grpSpPr>
                <p:sp>
                  <p:nvSpPr>
                    <p:cNvPr id="6167" name="AutoShap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0" y="68"/>
                      <a:ext cx="1269" cy="240"/>
                    </a:xfrm>
                    <a:prstGeom prst="roundRect">
                      <a:avLst>
                        <a:gd name="adj" fmla="val 417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 altLang="hu-HU">
                        <a:solidFill>
                          <a:srgbClr val="000000"/>
                        </a:solidFill>
                      </a:endParaRPr>
                    </a:p>
                  </p:txBody>
                </p:sp>
                <p:grpSp>
                  <p:nvGrpSpPr>
                    <p:cNvPr id="8" name="Group 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68" y="45"/>
                      <a:ext cx="3015" cy="263"/>
                      <a:chOff x="1468" y="45"/>
                      <a:chExt cx="3015" cy="263"/>
                    </a:xfrm>
                  </p:grpSpPr>
                  <p:sp>
                    <p:nvSpPr>
                      <p:cNvPr id="6169" name="AutoShape 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40" y="68"/>
                        <a:ext cx="1269" cy="240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hu-HU" altLang="hu-HU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6170" name="AutoShape 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68" y="45"/>
                        <a:ext cx="3015" cy="210"/>
                      </a:xfrm>
                      <a:prstGeom prst="roundRect">
                        <a:avLst>
                          <a:gd name="adj" fmla="val 417"/>
                        </a:avLst>
                      </a:pr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lIns="0" tIns="0" rIns="0" bIns="0">
                        <a:spAutoFit/>
                      </a:bodyPr>
                      <a:lstStyle/>
                      <a:p>
                        <a:pPr algn="ctr" defTabSz="912813" hangingPunct="0">
                          <a:lnSpc>
                            <a:spcPts val="2563"/>
                          </a:lnSpc>
                          <a:spcBef>
                            <a:spcPts val="1188"/>
                          </a:spcBef>
                          <a:spcAft>
                            <a:spcPts val="588"/>
                          </a:spcAft>
                          <a:buClr>
                            <a:srgbClr val="000000"/>
                          </a:buClr>
                          <a:buSzPct val="45000"/>
                          <a:tabLst>
                            <a:tab pos="0" algn="l"/>
                            <a:tab pos="457200" algn="l"/>
                            <a:tab pos="912813" algn="l"/>
                            <a:tab pos="1371600" algn="l"/>
                            <a:tab pos="1828800" algn="l"/>
                            <a:tab pos="2286000" algn="l"/>
                            <a:tab pos="2741613" algn="l"/>
                            <a:tab pos="3200400" algn="l"/>
                            <a:tab pos="3657600" algn="l"/>
                            <a:tab pos="4114800" algn="l"/>
                            <a:tab pos="4570413" algn="l"/>
                            <a:tab pos="5029200" algn="l"/>
                            <a:tab pos="5486400" algn="l"/>
                            <a:tab pos="5942013" algn="l"/>
                            <a:tab pos="6399213" algn="l"/>
                            <a:tab pos="6858000" algn="l"/>
                            <a:tab pos="7315200" algn="l"/>
                            <a:tab pos="7770813" algn="l"/>
                            <a:tab pos="8228013" algn="l"/>
                            <a:tab pos="8686800" algn="l"/>
                            <a:tab pos="9144000" algn="l"/>
                          </a:tabLst>
                        </a:pPr>
                        <a:r>
                          <a:rPr lang="it-IT" altLang="hu-HU" b="1" dirty="0" smtClean="0">
                            <a:solidFill>
                              <a:srgbClr val="000000"/>
                            </a:solidFill>
                          </a:rPr>
                          <a:t>Hogyan hozzuk le a Napot a Földre?</a:t>
                        </a:r>
                        <a:endParaRPr lang="en-GB" altLang="hu-HU" b="1" dirty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</p:grpSp>
            </p:grpSp>
          </p:grpSp>
        </p:grpSp>
      </p:grpSp>
      <p:sp>
        <p:nvSpPr>
          <p:cNvPr id="6153" name="Szövegdoboz 1"/>
          <p:cNvSpPr txBox="1">
            <a:spLocks noChangeArrowheads="1"/>
          </p:cNvSpPr>
          <p:nvPr/>
        </p:nvSpPr>
        <p:spPr bwMode="auto">
          <a:xfrm>
            <a:off x="384175" y="1376363"/>
            <a:ext cx="4583113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hu-HU" altLang="hu-HU" sz="2000" b="1" i="1"/>
              <a:t>A fúziós reaktorok fizikájáról dióhéjban</a:t>
            </a:r>
          </a:p>
          <a:p>
            <a:endParaRPr lang="hu-HU" altLang="hu-HU" sz="1400" b="1" i="1"/>
          </a:p>
          <a:p>
            <a:endParaRPr lang="hu-HU" altLang="hu-HU" sz="2000" b="1" i="1"/>
          </a:p>
          <a:p>
            <a:pPr>
              <a:buFont typeface="Wingdings" pitchFamily="2" charset="2"/>
              <a:buChar char="Ø"/>
            </a:pPr>
            <a:endParaRPr lang="hu-HU" altLang="hu-HU" sz="2000" b="1" i="1"/>
          </a:p>
          <a:p>
            <a:pPr>
              <a:buFont typeface="Wingdings" pitchFamily="2" charset="2"/>
              <a:buChar char="Ø"/>
            </a:pPr>
            <a:r>
              <a:rPr lang="hu-HU" altLang="hu-HU" sz="2000" b="1" i="1"/>
              <a:t>A fúziós reaktorok technológiája</a:t>
            </a:r>
          </a:p>
          <a:p>
            <a:endParaRPr lang="hu-HU" altLang="hu-HU" sz="1400" b="1" i="1"/>
          </a:p>
          <a:p>
            <a:endParaRPr lang="hu-HU" altLang="hu-HU" sz="2000" b="1" i="1"/>
          </a:p>
          <a:p>
            <a:pPr>
              <a:buFont typeface="Wingdings" pitchFamily="2" charset="2"/>
              <a:buChar char="Ø"/>
            </a:pPr>
            <a:endParaRPr lang="hu-HU" altLang="hu-HU" sz="2000" b="1" i="1"/>
          </a:p>
          <a:p>
            <a:pPr>
              <a:buFont typeface="Wingdings" pitchFamily="2" charset="2"/>
              <a:buChar char="Ø"/>
            </a:pPr>
            <a:r>
              <a:rPr lang="hu-HU" altLang="hu-HU" sz="2000" b="1" i="1"/>
              <a:t>Hol tartunk ma?</a:t>
            </a:r>
          </a:p>
          <a:p>
            <a:endParaRPr lang="hu-HU" altLang="hu-HU" sz="1400" b="1" i="1"/>
          </a:p>
          <a:p>
            <a:pPr>
              <a:buFont typeface="Wingdings" pitchFamily="2" charset="2"/>
              <a:buChar char="Ø"/>
            </a:pPr>
            <a:endParaRPr lang="hu-HU" altLang="hu-HU" sz="2000" b="1" i="1"/>
          </a:p>
          <a:p>
            <a:pPr>
              <a:buFont typeface="Wingdings" pitchFamily="2" charset="2"/>
              <a:buChar char="Ø"/>
            </a:pPr>
            <a:endParaRPr lang="hu-HU" altLang="hu-HU" sz="2000" b="1" i="1"/>
          </a:p>
          <a:p>
            <a:pPr>
              <a:buFont typeface="Wingdings" pitchFamily="2" charset="2"/>
              <a:buChar char="Ø"/>
            </a:pPr>
            <a:r>
              <a:rPr lang="hu-HU" altLang="hu-HU" sz="2000" b="1" i="1"/>
              <a:t>Fúziós útiterv</a:t>
            </a:r>
          </a:p>
          <a:p>
            <a:endParaRPr lang="hu-HU" altLang="hu-HU" sz="1400" b="1" i="1"/>
          </a:p>
          <a:p>
            <a:endParaRPr lang="hu-HU" altLang="hu-HU" sz="2000" b="1" i="1"/>
          </a:p>
        </p:txBody>
      </p:sp>
      <p:pic>
        <p:nvPicPr>
          <p:cNvPr id="6154" name="Picture 2" descr="logo_lef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6913" y="0"/>
            <a:ext cx="9937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2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425" y="3843338"/>
            <a:ext cx="3203575" cy="2676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6156" name="Picture 2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56213" y="2276475"/>
            <a:ext cx="2803525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28" descr="D:\pokol\documents\aktualis\2014 ESZK - fuzio\drift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43775" y="1341438"/>
            <a:ext cx="1422400" cy="142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20541</TotalTime>
  <Words>2522</Words>
  <Application>Microsoft Office PowerPoint</Application>
  <PresentationFormat>Diavetítés a képernyőre (4:3 oldalarány)</PresentationFormat>
  <Paragraphs>487</Paragraphs>
  <Slides>45</Slides>
  <Notes>44</Notes>
  <HiddenSlides>0</HiddenSlides>
  <MMClips>4</MMClips>
  <ScaleCrop>false</ScaleCrop>
  <HeadingPairs>
    <vt:vector size="8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45</vt:i4>
      </vt:variant>
    </vt:vector>
  </HeadingPairs>
  <TitlesOfParts>
    <vt:vector size="57" baseType="lpstr">
      <vt:lpstr>Arial Unicode MS</vt:lpstr>
      <vt:lpstr>Arial</vt:lpstr>
      <vt:lpstr>Arial Narrow</vt:lpstr>
      <vt:lpstr>Arial Rounded MT Bold</vt:lpstr>
      <vt:lpstr>Calibri</vt:lpstr>
      <vt:lpstr>StarSymbol</vt:lpstr>
      <vt:lpstr>Symbol</vt:lpstr>
      <vt:lpstr>Times New Roman</vt:lpstr>
      <vt:lpstr>Wingdings</vt:lpstr>
      <vt:lpstr>Alapértelmezett terv</vt:lpstr>
      <vt:lpstr>Egyenlet</vt:lpstr>
      <vt:lpstr>Equation</vt:lpstr>
      <vt:lpstr>Hogyan hozzuk le a Napot a Földre?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Fúziós reaktor energiamérlege</vt:lpstr>
      <vt:lpstr>Fúziós plazma energiamérlege</vt:lpstr>
      <vt:lpstr>Fúziós plazma összetartásának módjai</vt:lpstr>
      <vt:lpstr>Mágneses összetartás</vt:lpstr>
      <vt:lpstr>PowerPoint bemutató</vt:lpstr>
      <vt:lpstr>Mágneses összetartás, toroidális geometria</vt:lpstr>
      <vt:lpstr>PowerPoint bemutató</vt:lpstr>
      <vt:lpstr>PowerPoint bemutató</vt:lpstr>
      <vt:lpstr>PowerPoint bemutató</vt:lpstr>
      <vt:lpstr>PowerPoint bemutató</vt:lpstr>
      <vt:lpstr>PowerPoint bemutató</vt:lpstr>
      <vt:lpstr>Transzport mágnesesen összetartott fúziós plazmákban (véges összetartás)</vt:lpstr>
      <vt:lpstr>Plazma turbulencia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Pokol Gergő</dc:creator>
  <cp:lastModifiedBy>Labor</cp:lastModifiedBy>
  <cp:revision>288</cp:revision>
  <dcterms:created xsi:type="dcterms:W3CDTF">1601-01-01T00:00:00Z</dcterms:created>
  <dcterms:modified xsi:type="dcterms:W3CDTF">2014-11-18T15:28:00Z</dcterms:modified>
</cp:coreProperties>
</file>